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90" r:id="rId4"/>
    <p:sldId id="284" r:id="rId5"/>
    <p:sldId id="264" r:id="rId6"/>
    <p:sldId id="285" r:id="rId7"/>
    <p:sldId id="286" r:id="rId8"/>
    <p:sldId id="287" r:id="rId9"/>
    <p:sldId id="288" r:id="rId10"/>
    <p:sldId id="263" r:id="rId11"/>
    <p:sldId id="289" r:id="rId12"/>
    <p:sldId id="291" r:id="rId13"/>
    <p:sldId id="292" r:id="rId14"/>
    <p:sldId id="293" r:id="rId15"/>
    <p:sldId id="283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AB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7" autoAdjust="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2021년 2월 15일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2021년 2월 15일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76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66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93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68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05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82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머리글</a:t>
            </a:r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860571" y="2973184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258529" y="4119515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6505772" y="1560380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6790062" y="3344846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4617233" y="1375646"/>
            <a:ext cx="1167331" cy="1167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3243" y="4070589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6425" y="5433656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3059" y="2023212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215" y="4189265"/>
            <a:ext cx="2160588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00571" y="1269806"/>
            <a:ext cx="2160000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3244" y="3308812"/>
            <a:ext cx="2160587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26996" y="5436234"/>
            <a:ext cx="2160588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93060" y="1265900"/>
            <a:ext cx="2160587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3215" y="3427488"/>
            <a:ext cx="2160588" cy="504000"/>
          </a:xfrm>
        </p:spPr>
        <p:txBody>
          <a:bodyPr rtlCol="0"/>
          <a:lstStyle>
            <a:lvl1pPr marL="0" indent="0" algn="ctr">
              <a:buNone/>
              <a:defRPr sz="1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0865" y="2026822"/>
            <a:ext cx="2160000" cy="900000"/>
          </a:xfrm>
        </p:spPr>
        <p:txBody>
          <a:bodyPr rtlCol="0"/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B083A696-E79B-435C-87F9-A513B13A61BA}"/>
              </a:ext>
            </a:extLst>
          </p:cNvPr>
          <p:cNvSpPr/>
          <p:nvPr userDrawn="1"/>
        </p:nvSpPr>
        <p:spPr>
          <a:xfrm>
            <a:off x="4476610" y="1749532"/>
            <a:ext cx="3047076" cy="3047076"/>
          </a:xfrm>
          <a:prstGeom prst="flowChartConnector">
            <a:avLst/>
          </a:prstGeom>
          <a:noFill/>
          <a:ln w="190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58D833-B77C-4B55-9EE1-5E1647F66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486" y="6246613"/>
            <a:ext cx="761011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Relationship Id="rId9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Rachelpace/Pythonproject" TargetMode="Externa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github.com/Rachelpace/Pythonprojec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코딩 프로젝트</a:t>
            </a:r>
            <a:br>
              <a:rPr lang="en-US" altLang="ko-KR" dirty="0"/>
            </a:br>
            <a:r>
              <a:rPr lang="ko-KR" altLang="en-US" dirty="0"/>
              <a:t>포트폴리오</a:t>
            </a:r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Python, Jupiter Notebook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DF5F898-81CE-44CC-8366-EDD4603097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프로젝트를 통해 깨달은 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93" name="그림 개체 틀 92" descr="문서 윤곽선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6454" y="2358091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깨끗한 </a:t>
            </a:r>
            <a:br>
              <a:rPr lang="ko-KR" altLang="en-ZA" dirty="0"/>
            </a:br>
            <a:r>
              <a:rPr lang="ko-KR" altLang="en-US" dirty="0"/>
              <a:t>원시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50"/>
            <a:ext cx="2160000" cy="955450"/>
          </a:xfrm>
        </p:spPr>
        <p:txBody>
          <a:bodyPr rtlCol="0"/>
          <a:lstStyle/>
          <a:p>
            <a:pPr rtl="0"/>
            <a:r>
              <a:rPr lang="ko-KR" altLang="en-US" dirty="0" err="1"/>
              <a:t>심도있는</a:t>
            </a:r>
            <a:r>
              <a:rPr lang="ko-KR" altLang="en-US" dirty="0"/>
              <a:t> 분석을 위해서는 자체 오류가 적은 정확한 데이터를 활용하는 것이 가장 중요하다는 생각이 듭니다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여성 프로그래머 윤곽선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176" y="2358091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오류 처리 스킬</a:t>
            </a:r>
            <a:endParaRPr lang="ko-KR" altLang="en-ZA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데이터의 다양한 오류를 예상할 수 있는 전체적인 안목이 필요함을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돋보기 단색으로 채워진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err="1"/>
              <a:t>의미있는</a:t>
            </a:r>
            <a:r>
              <a:rPr lang="ko-KR" altLang="en-US" dirty="0"/>
              <a:t> 질문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데이터를 </a:t>
            </a:r>
            <a:r>
              <a:rPr lang="ko-KR" altLang="en-US" dirty="0" err="1"/>
              <a:t>들어다</a:t>
            </a:r>
            <a:r>
              <a:rPr lang="ko-KR" altLang="en-US" dirty="0"/>
              <a:t> 보면서 질문을 던지다 보면</a:t>
            </a:r>
            <a:r>
              <a:rPr lang="en-US" altLang="ko-KR" dirty="0"/>
              <a:t>, </a:t>
            </a:r>
            <a:r>
              <a:rPr lang="ko-KR" altLang="en-US" dirty="0"/>
              <a:t>실생활에서 유용하게 활용할 수 있는 결과를 얻을 수 있을 것 같습니다</a:t>
            </a:r>
            <a:r>
              <a:rPr lang="en-US" altLang="ko-KR" dirty="0"/>
              <a:t>.</a:t>
            </a:r>
            <a:endParaRPr lang="ko-KR" altLang="ru-RU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비, 자연, 하늘, 비행 그림&#10;&#10;높은 신뢰도로 생성된 설명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en-US" altLang="ko-KR" dirty="0"/>
              <a:t>#2.</a:t>
            </a:r>
            <a:r>
              <a:rPr lang="ko-KR" altLang="en-US" dirty="0"/>
              <a:t> 화장품 프로젝트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화장대에 놓여있는 화장품만 수십가지</a:t>
            </a:r>
            <a:r>
              <a:rPr lang="en-US" altLang="ko-KR" dirty="0"/>
              <a:t>!</a:t>
            </a:r>
          </a:p>
          <a:p>
            <a:pPr rtl="0"/>
            <a:r>
              <a:rPr lang="ko-KR" altLang="en-US" dirty="0"/>
              <a:t>유통기한도 제각각</a:t>
            </a:r>
            <a:r>
              <a:rPr lang="en-US" altLang="ko-KR" dirty="0"/>
              <a:t>!</a:t>
            </a:r>
          </a:p>
          <a:p>
            <a:pPr rtl="0"/>
            <a:r>
              <a:rPr lang="ko-KR" altLang="en-US" dirty="0"/>
              <a:t>한눈에 유통기한을 관리할 수 있다면</a:t>
            </a:r>
            <a:r>
              <a:rPr lang="en-US" altLang="ko-KR" dirty="0"/>
              <a:t>?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t"/>
          <a:lstStyle/>
          <a:p>
            <a:pPr marL="0" indent="0" rtl="0">
              <a:buNone/>
            </a:pPr>
            <a:r>
              <a:rPr lang="ko-KR" altLang="en-US" sz="4400" dirty="0"/>
              <a:t>화장품 사용기한</a:t>
            </a:r>
            <a:r>
              <a:rPr lang="en-US" altLang="ko-KR" sz="4400" dirty="0"/>
              <a:t>?</a:t>
            </a:r>
            <a:endParaRPr lang="ko-KR" altLang="en-US" sz="4400" dirty="0"/>
          </a:p>
          <a:p>
            <a:pPr marL="0" indent="0" rtl="0">
              <a:buNone/>
            </a:pPr>
            <a:r>
              <a:rPr lang="ko-KR" altLang="en-US" dirty="0"/>
              <a:t>화장품의 성분에 대한 소비자들의 지대한 관심은 </a:t>
            </a:r>
            <a:r>
              <a:rPr lang="en-US" altLang="ko-KR" dirty="0"/>
              <a:t>‘</a:t>
            </a:r>
            <a:r>
              <a:rPr lang="ko-KR" altLang="en-US" dirty="0"/>
              <a:t>안전성</a:t>
            </a:r>
            <a:r>
              <a:rPr lang="en-US" altLang="ko-KR" dirty="0"/>
              <a:t>’</a:t>
            </a:r>
            <a:r>
              <a:rPr lang="ko-KR" altLang="en-US" dirty="0"/>
              <a:t>에 대한 우려 때문이다</a:t>
            </a:r>
            <a:r>
              <a:rPr lang="en-US" altLang="ko-KR" dirty="0"/>
              <a:t>. </a:t>
            </a:r>
            <a:r>
              <a:rPr lang="ko-KR" altLang="en-US" dirty="0"/>
              <a:t>식품에 대한 유통기한에 대해서는 민감하지만</a:t>
            </a:r>
            <a:r>
              <a:rPr lang="en-US" altLang="ko-KR" dirty="0"/>
              <a:t>, </a:t>
            </a:r>
            <a:r>
              <a:rPr lang="ko-KR" altLang="en-US" dirty="0"/>
              <a:t>바르는 화장품에 대해서는 다소 둔감한 편이다</a:t>
            </a:r>
            <a:r>
              <a:rPr lang="en-US" altLang="ko-KR" dirty="0"/>
              <a:t>. </a:t>
            </a:r>
            <a:r>
              <a:rPr lang="ko-KR" altLang="en-US" dirty="0"/>
              <a:t>왜 일까</a:t>
            </a:r>
            <a:r>
              <a:rPr lang="en-US" altLang="ko-KR" dirty="0"/>
              <a:t>? </a:t>
            </a:r>
            <a:r>
              <a:rPr lang="ko-KR" altLang="en-US" dirty="0"/>
              <a:t>작은 화장품에 깨알 같은 글씨의 유통기한이 한눈에 들어오지 않을 뿐더러</a:t>
            </a:r>
            <a:r>
              <a:rPr lang="en-US" altLang="ko-KR" dirty="0"/>
              <a:t>, </a:t>
            </a:r>
            <a:r>
              <a:rPr lang="ko-KR" altLang="en-US" dirty="0"/>
              <a:t>유통기한 정보를 읽기도 어렵기 때문이다</a:t>
            </a:r>
            <a:r>
              <a:rPr lang="en-US" altLang="ko-KR" dirty="0"/>
              <a:t>.</a:t>
            </a:r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3790005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99008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DF6064D-4C07-4F94-83CC-C7137FF6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9BD0F-F85C-419C-B33F-6DF0815FC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79D6603-F7AC-4D3B-84FF-ADEA0D6AD58D}"/>
              </a:ext>
            </a:extLst>
          </p:cNvPr>
          <p:cNvSpPr/>
          <p:nvPr/>
        </p:nvSpPr>
        <p:spPr>
          <a:xfrm>
            <a:off x="432001" y="1211121"/>
            <a:ext cx="2909844" cy="568712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화장품</a:t>
            </a:r>
            <a:r>
              <a:rPr lang="en-US" altLang="ko-KR" b="1" dirty="0">
                <a:latin typeface="맑은고딕"/>
              </a:rPr>
              <a:t> </a:t>
            </a:r>
            <a:r>
              <a:rPr lang="ko-KR" altLang="en-US" b="1" dirty="0">
                <a:latin typeface="맑은고딕"/>
              </a:rPr>
              <a:t>리스트 불러오기</a:t>
            </a:r>
            <a:endParaRPr lang="en-US" b="1" dirty="0">
              <a:latin typeface="맑은고딕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258FF5B-0F48-47A1-95BF-4DEF495965C9}"/>
              </a:ext>
            </a:extLst>
          </p:cNvPr>
          <p:cNvSpPr/>
          <p:nvPr/>
        </p:nvSpPr>
        <p:spPr>
          <a:xfrm>
            <a:off x="3809857" y="1144615"/>
            <a:ext cx="3359305" cy="70172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현재 유통기한이 지났는가</a:t>
            </a:r>
            <a:r>
              <a:rPr lang="en-US" altLang="ko-KR" sz="1400" b="1" dirty="0">
                <a:latin typeface="맑은고딕"/>
              </a:rPr>
              <a:t>?</a:t>
            </a:r>
            <a:endParaRPr lang="en-US" sz="1400" b="1" dirty="0">
              <a:latin typeface="맑은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31B08-6B38-4EB4-9B93-E22CA5DEECB5}"/>
              </a:ext>
            </a:extLst>
          </p:cNvPr>
          <p:cNvSpPr txBox="1"/>
          <p:nvPr/>
        </p:nvSpPr>
        <p:spPr>
          <a:xfrm>
            <a:off x="7530574" y="1270007"/>
            <a:ext cx="3359305" cy="43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지났습니다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1B5A48C-41AE-415B-B537-A51B34BCAD03}"/>
              </a:ext>
            </a:extLst>
          </p:cNvPr>
          <p:cNvSpPr/>
          <p:nvPr/>
        </p:nvSpPr>
        <p:spPr>
          <a:xfrm>
            <a:off x="1200536" y="2275701"/>
            <a:ext cx="1430698" cy="47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latin typeface="맑은고딕"/>
              </a:rPr>
              <a:t>미개봉</a:t>
            </a:r>
            <a:endParaRPr lang="en-US" b="1" dirty="0">
              <a:latin typeface="맑은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FBAD1-A4E2-4F7D-B9B5-51274CED870E}"/>
              </a:ext>
            </a:extLst>
          </p:cNvPr>
          <p:cNvSpPr/>
          <p:nvPr/>
        </p:nvSpPr>
        <p:spPr>
          <a:xfrm>
            <a:off x="4774160" y="2688501"/>
            <a:ext cx="1430698" cy="47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개봉</a:t>
            </a:r>
            <a:endParaRPr lang="en-US" b="1" dirty="0">
              <a:latin typeface="맑은고딕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B3E320-C513-45D7-8247-494882B1025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1845" y="1486007"/>
            <a:ext cx="466310" cy="9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B8D6ABA-0086-431B-8FCA-1B89DC3CB414}"/>
              </a:ext>
            </a:extLst>
          </p:cNvPr>
          <p:cNvCxnSpPr/>
          <p:nvPr/>
        </p:nvCxnSpPr>
        <p:spPr>
          <a:xfrm>
            <a:off x="5489510" y="1835057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AB24470-ED8F-415C-8BC9-59D18184D7C4}"/>
              </a:ext>
            </a:extLst>
          </p:cNvPr>
          <p:cNvCxnSpPr/>
          <p:nvPr/>
        </p:nvCxnSpPr>
        <p:spPr>
          <a:xfrm>
            <a:off x="5489510" y="2544183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62FC1C-B88D-4C20-A56C-6213CC3CA577}"/>
              </a:ext>
            </a:extLst>
          </p:cNvPr>
          <p:cNvCxnSpPr>
            <a:cxnSpLocks/>
          </p:cNvCxnSpPr>
          <p:nvPr/>
        </p:nvCxnSpPr>
        <p:spPr>
          <a:xfrm rot="16200000">
            <a:off x="7273634" y="1419490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">
            <a:extLst>
              <a:ext uri="{FF2B5EF4-FFF2-40B4-BE49-F238E27FC236}">
                <a16:creationId xmlns:a16="http://schemas.microsoft.com/office/drawing/2014/main" id="{2C990FA5-B7DC-46C7-A040-13AE71DC2149}"/>
              </a:ext>
            </a:extLst>
          </p:cNvPr>
          <p:cNvSpPr/>
          <p:nvPr/>
        </p:nvSpPr>
        <p:spPr>
          <a:xfrm>
            <a:off x="3809857" y="1975471"/>
            <a:ext cx="3359305" cy="568712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개봉여부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28414D-C7EB-41EA-A929-BABCBAE4A212}"/>
              </a:ext>
            </a:extLst>
          </p:cNvPr>
          <p:cNvCxnSpPr>
            <a:cxnSpLocks/>
            <a:stCxn id="20" idx="2"/>
            <a:endCxn id="12" idx="3"/>
          </p:cNvCxnSpPr>
          <p:nvPr/>
        </p:nvCxnSpPr>
        <p:spPr>
          <a:xfrm flipH="1" flipV="1">
            <a:off x="2631234" y="2513590"/>
            <a:ext cx="2858276" cy="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F1013-DF66-4A1B-9E2E-24808C8FFB85}"/>
              </a:ext>
            </a:extLst>
          </p:cNvPr>
          <p:cNvSpPr txBox="1"/>
          <p:nvPr/>
        </p:nvSpPr>
        <p:spPr>
          <a:xfrm>
            <a:off x="7054690" y="1137849"/>
            <a:ext cx="304852" cy="3413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C84BD-D144-46FD-B7A3-162E10567BC5}"/>
              </a:ext>
            </a:extLst>
          </p:cNvPr>
          <p:cNvSpPr txBox="1"/>
          <p:nvPr/>
        </p:nvSpPr>
        <p:spPr>
          <a:xfrm>
            <a:off x="5021495" y="1715736"/>
            <a:ext cx="304852" cy="3413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D0817FD-E66A-4415-8437-95899061AD77}"/>
              </a:ext>
            </a:extLst>
          </p:cNvPr>
          <p:cNvSpPr/>
          <p:nvPr/>
        </p:nvSpPr>
        <p:spPr>
          <a:xfrm>
            <a:off x="3809857" y="3339691"/>
            <a:ext cx="3359305" cy="698300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오늘 </a:t>
            </a:r>
            <a:r>
              <a:rPr lang="en-US" altLang="ko-KR" sz="1400" b="1" dirty="0">
                <a:latin typeface="맑은고딕"/>
              </a:rPr>
              <a:t>&gt; </a:t>
            </a:r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B155B57-F83D-4D56-81F5-BD323FBB5868}"/>
              </a:ext>
            </a:extLst>
          </p:cNvPr>
          <p:cNvCxnSpPr/>
          <p:nvPr/>
        </p:nvCxnSpPr>
        <p:spPr>
          <a:xfrm>
            <a:off x="5489510" y="3180615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FB2470-80E2-4291-A88D-52D9F2383A1E}"/>
              </a:ext>
            </a:extLst>
          </p:cNvPr>
          <p:cNvSpPr txBox="1"/>
          <p:nvPr/>
        </p:nvSpPr>
        <p:spPr>
          <a:xfrm>
            <a:off x="3805045" y="4052721"/>
            <a:ext cx="3359305" cy="43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기간이 지났습니다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1A25A199-2E3B-4376-BDED-611CD4C807AF}"/>
              </a:ext>
            </a:extLst>
          </p:cNvPr>
          <p:cNvSpPr/>
          <p:nvPr/>
        </p:nvSpPr>
        <p:spPr>
          <a:xfrm>
            <a:off x="7383482" y="2577239"/>
            <a:ext cx="3359305" cy="698300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오늘 </a:t>
            </a:r>
            <a:r>
              <a:rPr lang="en-US" altLang="ko-KR" sz="1400" b="1" dirty="0">
                <a:latin typeface="맑은고딕"/>
              </a:rPr>
              <a:t>&lt;= </a:t>
            </a:r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</a:t>
            </a:r>
            <a:endParaRPr lang="en-US" sz="1400" b="1" dirty="0">
              <a:latin typeface="맑은고딕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F0547D64-EF13-4B9C-B99D-513B7E8CF29F}"/>
              </a:ext>
            </a:extLst>
          </p:cNvPr>
          <p:cNvSpPr/>
          <p:nvPr/>
        </p:nvSpPr>
        <p:spPr>
          <a:xfrm>
            <a:off x="7383482" y="3543099"/>
            <a:ext cx="3359305" cy="698300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atin typeface="맑은고딕"/>
              </a:rPr>
              <a:t>개봉일</a:t>
            </a:r>
            <a:r>
              <a:rPr lang="en-US" altLang="ko-KR" sz="1400" b="1" dirty="0">
                <a:latin typeface="맑은고딕"/>
              </a:rPr>
              <a:t>+</a:t>
            </a:r>
            <a:r>
              <a:rPr lang="ko-KR" altLang="en-US" sz="1400" b="1" dirty="0">
                <a:latin typeface="맑은고딕"/>
              </a:rPr>
              <a:t>사용기간 </a:t>
            </a:r>
            <a:r>
              <a:rPr lang="en-US" altLang="ko-KR" sz="1400" b="1" dirty="0">
                <a:latin typeface="맑은고딕"/>
              </a:rPr>
              <a:t>vs. </a:t>
            </a:r>
            <a:r>
              <a:rPr lang="ko-KR" altLang="en-US" sz="1400" b="1" dirty="0">
                <a:latin typeface="맑은고딕"/>
              </a:rPr>
              <a:t>유통기한</a:t>
            </a:r>
            <a:endParaRPr lang="en-US" sz="1400" b="1" dirty="0">
              <a:latin typeface="맑은고딕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45C6BE4-9091-4BAC-901D-94AF79481440}"/>
              </a:ext>
            </a:extLst>
          </p:cNvPr>
          <p:cNvCxnSpPr>
            <a:cxnSpLocks/>
          </p:cNvCxnSpPr>
          <p:nvPr/>
        </p:nvCxnSpPr>
        <p:spPr>
          <a:xfrm>
            <a:off x="1934547" y="2735878"/>
            <a:ext cx="0" cy="133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2">
            <a:extLst>
              <a:ext uri="{FF2B5EF4-FFF2-40B4-BE49-F238E27FC236}">
                <a16:creationId xmlns:a16="http://schemas.microsoft.com/office/drawing/2014/main" id="{6EC2BDD8-35C9-49C3-B3AA-91A609DA0230}"/>
              </a:ext>
            </a:extLst>
          </p:cNvPr>
          <p:cNvSpPr/>
          <p:nvPr/>
        </p:nvSpPr>
        <p:spPr>
          <a:xfrm>
            <a:off x="612709" y="2861534"/>
            <a:ext cx="2606352" cy="5687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남은 유효기간 제시</a:t>
            </a:r>
            <a:br>
              <a:rPr lang="en-US" altLang="ko-KR" b="1" dirty="0">
                <a:latin typeface="맑은고딕"/>
              </a:rPr>
            </a:br>
            <a:r>
              <a:rPr lang="en-US" altLang="ko-KR" sz="1400" b="1" dirty="0">
                <a:latin typeface="맑은고딕"/>
              </a:rPr>
              <a:t>(</a:t>
            </a:r>
            <a:r>
              <a:rPr lang="ko-KR" altLang="en-US" sz="1400" b="1" dirty="0">
                <a:latin typeface="맑은고딕"/>
              </a:rPr>
              <a:t>유통기한</a:t>
            </a:r>
            <a:r>
              <a:rPr lang="en-US" altLang="ko-KR" sz="1400" b="1" dirty="0">
                <a:latin typeface="맑은고딕"/>
              </a:rPr>
              <a:t>-</a:t>
            </a:r>
            <a:r>
              <a:rPr lang="ko-KR" altLang="en-US" sz="1400" b="1" dirty="0">
                <a:latin typeface="맑은고딕"/>
              </a:rPr>
              <a:t>오늘날짜</a:t>
            </a:r>
            <a:r>
              <a:rPr lang="en-US" altLang="ko-KR" sz="1400" b="1" dirty="0">
                <a:latin typeface="맑은고딕"/>
              </a:rPr>
              <a:t>)</a:t>
            </a:r>
            <a:endParaRPr lang="en-US" b="1" dirty="0">
              <a:latin typeface="맑은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551E5-C3EB-4E3B-9497-BF0CBFEA1162}"/>
              </a:ext>
            </a:extLst>
          </p:cNvPr>
          <p:cNvSpPr txBox="1"/>
          <p:nvPr/>
        </p:nvSpPr>
        <p:spPr>
          <a:xfrm>
            <a:off x="250081" y="3708670"/>
            <a:ext cx="3620278" cy="16246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미만인 경우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미만으로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미만인 경우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유효기간이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개월 미만으로 남았습니다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FCE4D98-D522-4692-AE2E-7C3C7B08CBA6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6204858" y="2926389"/>
            <a:ext cx="11786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392B501-C383-45DD-9E44-2B088BE5FC6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063135" y="3324020"/>
            <a:ext cx="0" cy="219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43E7AE4-D93E-4078-8A28-0F406119B21A}"/>
              </a:ext>
            </a:extLst>
          </p:cNvPr>
          <p:cNvGrpSpPr/>
          <p:nvPr/>
        </p:nvGrpSpPr>
        <p:grpSpPr>
          <a:xfrm>
            <a:off x="6819904" y="4496878"/>
            <a:ext cx="2410874" cy="838909"/>
            <a:chOff x="6819904" y="4749084"/>
            <a:chExt cx="2410874" cy="83890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06E6CFB-3CEF-44D3-8C4F-21841FE40E39}"/>
                </a:ext>
              </a:extLst>
            </p:cNvPr>
            <p:cNvGrpSpPr/>
            <p:nvPr/>
          </p:nvGrpSpPr>
          <p:grpSpPr>
            <a:xfrm>
              <a:off x="6819904" y="4749084"/>
              <a:ext cx="2410874" cy="838909"/>
              <a:chOff x="6819904" y="4749084"/>
              <a:chExt cx="2410874" cy="838909"/>
            </a:xfrm>
          </p:grpSpPr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51130FAA-C629-4D1D-9559-62AE935FDEBE}"/>
                  </a:ext>
                </a:extLst>
              </p:cNvPr>
              <p:cNvSpPr/>
              <p:nvPr/>
            </p:nvSpPr>
            <p:spPr>
              <a:xfrm>
                <a:off x="6819904" y="4749084"/>
                <a:ext cx="2410874" cy="838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latin typeface="맑은고딕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06E0F8E-CC36-4AB8-BBE7-34445BF4E133}"/>
                  </a:ext>
                </a:extLst>
              </p:cNvPr>
              <p:cNvGrpSpPr/>
              <p:nvPr/>
            </p:nvGrpSpPr>
            <p:grpSpPr>
              <a:xfrm>
                <a:off x="6958221" y="4918567"/>
                <a:ext cx="2055846" cy="669426"/>
                <a:chOff x="4646645" y="4991878"/>
                <a:chExt cx="2055846" cy="669426"/>
              </a:xfrm>
            </p:grpSpPr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42A89A15-8DA3-4CAB-97CC-4408AD04504D}"/>
                    </a:ext>
                  </a:extLst>
                </p:cNvPr>
                <p:cNvCxnSpPr/>
                <p:nvPr/>
              </p:nvCxnSpPr>
              <p:spPr>
                <a:xfrm>
                  <a:off x="4774160" y="5206482"/>
                  <a:ext cx="192833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36726704-772D-4886-81A0-94F56E202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342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B7E58E1D-A3F0-4F34-9C49-B064B27B6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9119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9" name="순서도: 연결자 58">
                  <a:extLst>
                    <a:ext uri="{FF2B5EF4-FFF2-40B4-BE49-F238E27FC236}">
                      <a16:creationId xmlns:a16="http://schemas.microsoft.com/office/drawing/2014/main" id="{E677D8E7-2319-4847-BEAA-FA780603FBA9}"/>
                    </a:ext>
                  </a:extLst>
                </p:cNvPr>
                <p:cNvSpPr/>
                <p:nvPr/>
              </p:nvSpPr>
              <p:spPr>
                <a:xfrm>
                  <a:off x="4646645" y="4991878"/>
                  <a:ext cx="429208" cy="429208"/>
                </a:xfrm>
                <a:prstGeom prst="flowChartConnector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15A9716-A254-43B1-A4B9-DF24903A9E06}"/>
                    </a:ext>
                  </a:extLst>
                </p:cNvPr>
                <p:cNvSpPr txBox="1"/>
                <p:nvPr/>
              </p:nvSpPr>
              <p:spPr>
                <a:xfrm>
                  <a:off x="4690180" y="5094514"/>
                  <a:ext cx="429203" cy="238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/>
                  <a:r>
                    <a:rPr lang="ko-KR" altLang="en-US" sz="1400" b="1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오늘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A96BB5-CDB0-41B6-83BC-D7E578877813}"/>
                    </a:ext>
                  </a:extLst>
                </p:cNvPr>
                <p:cNvSpPr txBox="1"/>
                <p:nvPr/>
              </p:nvSpPr>
              <p:spPr>
                <a:xfrm>
                  <a:off x="4874229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사용기한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8C54750-BCAE-4CAA-94AC-C61A5D107E8D}"/>
                    </a:ext>
                  </a:extLst>
                </p:cNvPr>
                <p:cNvSpPr txBox="1"/>
                <p:nvPr/>
              </p:nvSpPr>
              <p:spPr>
                <a:xfrm>
                  <a:off x="5657410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유통</a:t>
                  </a:r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기한</a:t>
                  </a:r>
                </a:p>
              </p:txBody>
            </p:sp>
          </p:grpSp>
        </p:grp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BCC7AE86-43B1-48D5-837E-73ABD3458B5A}"/>
                </a:ext>
              </a:extLst>
            </p:cNvPr>
            <p:cNvSpPr/>
            <p:nvPr/>
          </p:nvSpPr>
          <p:spPr>
            <a:xfrm>
              <a:off x="6872754" y="4812993"/>
              <a:ext cx="1178624" cy="711090"/>
            </a:xfrm>
            <a:prstGeom prst="roundRect">
              <a:avLst/>
            </a:prstGeom>
            <a:solidFill>
              <a:srgbClr val="D7EAB0">
                <a:alpha val="34902"/>
              </a:srgbClr>
            </a:solidFill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807C2EC-E94F-4D2D-B901-1A00EDD188E9}"/>
              </a:ext>
            </a:extLst>
          </p:cNvPr>
          <p:cNvGrpSpPr/>
          <p:nvPr/>
        </p:nvGrpSpPr>
        <p:grpSpPr>
          <a:xfrm>
            <a:off x="9283183" y="4496878"/>
            <a:ext cx="2410874" cy="838909"/>
            <a:chOff x="9283183" y="4749084"/>
            <a:chExt cx="2410874" cy="83890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265BC99-F47D-4F8B-AC1F-2151007305F3}"/>
                </a:ext>
              </a:extLst>
            </p:cNvPr>
            <p:cNvGrpSpPr/>
            <p:nvPr/>
          </p:nvGrpSpPr>
          <p:grpSpPr>
            <a:xfrm>
              <a:off x="9283183" y="4749084"/>
              <a:ext cx="2410874" cy="838909"/>
              <a:chOff x="9283183" y="4749084"/>
              <a:chExt cx="2410874" cy="838909"/>
            </a:xfrm>
          </p:grpSpPr>
          <p:sp>
            <p:nvSpPr>
              <p:cNvPr id="75" name="Rectangle 12">
                <a:extLst>
                  <a:ext uri="{FF2B5EF4-FFF2-40B4-BE49-F238E27FC236}">
                    <a16:creationId xmlns:a16="http://schemas.microsoft.com/office/drawing/2014/main" id="{70882D40-8A5D-4518-BD20-B5FA847CE5A1}"/>
                  </a:ext>
                </a:extLst>
              </p:cNvPr>
              <p:cNvSpPr/>
              <p:nvPr/>
            </p:nvSpPr>
            <p:spPr>
              <a:xfrm>
                <a:off x="9283183" y="4749084"/>
                <a:ext cx="2410874" cy="838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>
                  <a:latin typeface="맑은고딕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364A5DF-64B7-4C1E-A0D9-5D66FFB7C104}"/>
                  </a:ext>
                </a:extLst>
              </p:cNvPr>
              <p:cNvGrpSpPr/>
              <p:nvPr/>
            </p:nvGrpSpPr>
            <p:grpSpPr>
              <a:xfrm>
                <a:off x="9440164" y="4918567"/>
                <a:ext cx="2055846" cy="669426"/>
                <a:chOff x="4646645" y="4991878"/>
                <a:chExt cx="2055846" cy="669426"/>
              </a:xfrm>
            </p:grpSpPr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3DE10E38-B342-4750-82CA-E3FAE5993CED}"/>
                    </a:ext>
                  </a:extLst>
                </p:cNvPr>
                <p:cNvCxnSpPr/>
                <p:nvPr/>
              </p:nvCxnSpPr>
              <p:spPr>
                <a:xfrm>
                  <a:off x="4774160" y="5206482"/>
                  <a:ext cx="192833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C71BC8FA-7F60-43A4-87E9-F21E0776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342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51E9D4B0-94E5-4C4C-A507-78E766687E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9119" y="5113176"/>
                  <a:ext cx="0" cy="22016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9" name="순서도: 연결자 68">
                  <a:extLst>
                    <a:ext uri="{FF2B5EF4-FFF2-40B4-BE49-F238E27FC236}">
                      <a16:creationId xmlns:a16="http://schemas.microsoft.com/office/drawing/2014/main" id="{638EE62F-B5BC-47AA-AFD3-B623B3B42722}"/>
                    </a:ext>
                  </a:extLst>
                </p:cNvPr>
                <p:cNvSpPr/>
                <p:nvPr/>
              </p:nvSpPr>
              <p:spPr>
                <a:xfrm>
                  <a:off x="4646645" y="4991878"/>
                  <a:ext cx="429208" cy="429208"/>
                </a:xfrm>
                <a:prstGeom prst="flowChartConnector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50B476-DEFC-4E36-BC01-AF6BE7A6830E}"/>
                    </a:ext>
                  </a:extLst>
                </p:cNvPr>
                <p:cNvSpPr txBox="1"/>
                <p:nvPr/>
              </p:nvSpPr>
              <p:spPr>
                <a:xfrm>
                  <a:off x="4690180" y="5094514"/>
                  <a:ext cx="429203" cy="238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/>
                  <a:r>
                    <a:rPr lang="ko-KR" altLang="en-US" sz="1400" b="1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오늘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CB6A00E-1F4E-4FAC-8560-B0394952D723}"/>
                    </a:ext>
                  </a:extLst>
                </p:cNvPr>
                <p:cNvSpPr txBox="1"/>
                <p:nvPr/>
              </p:nvSpPr>
              <p:spPr>
                <a:xfrm>
                  <a:off x="4838905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유통</a:t>
                  </a:r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기한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A64E8C4-920D-4A48-9C97-DB222167373B}"/>
                    </a:ext>
                  </a:extLst>
                </p:cNvPr>
                <p:cNvSpPr txBox="1"/>
                <p:nvPr/>
              </p:nvSpPr>
              <p:spPr>
                <a:xfrm>
                  <a:off x="5680503" y="5229304"/>
                  <a:ext cx="89942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12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</a:rPr>
                    <a:t>사용기한</a:t>
                  </a:r>
                </a:p>
              </p:txBody>
            </p:sp>
          </p:grpSp>
        </p:grp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4DC23BF1-D519-4C5C-93BF-6C24CFA2C0C5}"/>
                </a:ext>
              </a:extLst>
            </p:cNvPr>
            <p:cNvSpPr/>
            <p:nvPr/>
          </p:nvSpPr>
          <p:spPr>
            <a:xfrm>
              <a:off x="9317375" y="4812993"/>
              <a:ext cx="1178624" cy="711090"/>
            </a:xfrm>
            <a:prstGeom prst="roundRect">
              <a:avLst/>
            </a:prstGeom>
            <a:solidFill>
              <a:srgbClr val="D7EAB0">
                <a:alpha val="34902"/>
              </a:srgbClr>
            </a:solidFill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6CD51B3-1E9B-45A9-8F91-1079B7BC886D}"/>
              </a:ext>
            </a:extLst>
          </p:cNvPr>
          <p:cNvSpPr txBox="1"/>
          <p:nvPr/>
        </p:nvSpPr>
        <p:spPr>
          <a:xfrm>
            <a:off x="6587447" y="5322441"/>
            <a:ext cx="2498941" cy="10281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개봉일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사용기간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까지입니다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679CC77-DA62-4D07-B86B-5471D7F58156}"/>
              </a:ext>
            </a:extLst>
          </p:cNvPr>
          <p:cNvSpPr txBox="1"/>
          <p:nvPr/>
        </p:nvSpPr>
        <p:spPr>
          <a:xfrm>
            <a:off x="9237341" y="5176675"/>
            <a:ext cx="2498941" cy="10281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유통기한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까지입니다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B01E04B-5561-47BE-A9A1-D7BA87E43A68}"/>
              </a:ext>
            </a:extLst>
          </p:cNvPr>
          <p:cNvCxnSpPr>
            <a:cxnSpLocks/>
            <a:stCxn id="29" idx="2"/>
            <a:endCxn id="75" idx="0"/>
          </p:cNvCxnSpPr>
          <p:nvPr/>
        </p:nvCxnSpPr>
        <p:spPr>
          <a:xfrm>
            <a:off x="9063135" y="4241399"/>
            <a:ext cx="1425485" cy="25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E8712C6-9D41-48D2-9025-E66684424795}"/>
              </a:ext>
            </a:extLst>
          </p:cNvPr>
          <p:cNvCxnSpPr>
            <a:cxnSpLocks/>
            <a:stCxn id="29" idx="2"/>
            <a:endCxn id="74" idx="0"/>
          </p:cNvCxnSpPr>
          <p:nvPr/>
        </p:nvCxnSpPr>
        <p:spPr>
          <a:xfrm flipH="1">
            <a:off x="8025341" y="4241399"/>
            <a:ext cx="1037794" cy="25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20" grpId="0" animBg="1"/>
      <p:bldP spid="25" grpId="0" animBg="1"/>
      <p:bldP spid="28" grpId="0" animBg="1"/>
      <p:bldP spid="29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F7DE6-C0F7-450D-B1E3-C343E78A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실행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3149D1-8111-4B9E-BFFD-F93005218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13</a:t>
            </a:fld>
            <a:endParaRPr lang="ko-KR" altLang="en-US" noProof="0" dirty="0"/>
          </a:p>
        </p:txBody>
      </p:sp>
      <p:pic>
        <p:nvPicPr>
          <p:cNvPr id="4" name="final_cosmetic_expiry_date - Jupyter Notebook - Chrome 2021-02-16 13-53-44">
            <a:hlinkClick r:id="" action="ppaction://media"/>
            <a:extLst>
              <a:ext uri="{FF2B5EF4-FFF2-40B4-BE49-F238E27FC236}">
                <a16:creationId xmlns:a16="http://schemas.microsoft.com/office/drawing/2014/main" id="{EB9CF78A-F152-4A18-A17D-82F853F1B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6986" y="1161357"/>
            <a:ext cx="8670418" cy="4696476"/>
          </a:xfrm>
          <a:prstGeom prst="rect">
            <a:avLst/>
          </a:prstGeom>
        </p:spPr>
      </p:pic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B1F3CE96-1419-481B-84CE-0FF777E9ADB5}"/>
              </a:ext>
            </a:extLst>
          </p:cNvPr>
          <p:cNvSpPr txBox="1">
            <a:spLocks/>
          </p:cNvSpPr>
          <p:nvPr/>
        </p:nvSpPr>
        <p:spPr>
          <a:xfrm>
            <a:off x="553391" y="6380275"/>
            <a:ext cx="10223465" cy="32843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코드 소스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https://github.com/Rachelpace/Pythonproject</a:t>
            </a:r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99605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한계 및 개선사항</a:t>
            </a:r>
          </a:p>
        </p:txBody>
      </p:sp>
      <p:pic>
        <p:nvPicPr>
          <p:cNvPr id="93" name="그림 개체 틀 92" descr="향수병 단색으로 채워진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6454" y="2358091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 rtl="0"/>
            <a:r>
              <a:rPr lang="ko-KR" altLang="en-US" dirty="0"/>
              <a:t>수입화장품 유통기한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50"/>
            <a:ext cx="2160000" cy="955450"/>
          </a:xfrm>
        </p:spPr>
        <p:txBody>
          <a:bodyPr rtlCol="0"/>
          <a:lstStyle/>
          <a:p>
            <a:pPr rtl="0"/>
            <a:r>
              <a:rPr lang="ko-KR" altLang="en-US" dirty="0"/>
              <a:t>수입화장품 중 배치코드</a:t>
            </a:r>
            <a:r>
              <a:rPr lang="en-US" altLang="ko-KR" dirty="0"/>
              <a:t>(</a:t>
            </a:r>
            <a:r>
              <a:rPr lang="en-US" altLang="ko-KR" dirty="0" err="1"/>
              <a:t>batchcode</a:t>
            </a:r>
            <a:r>
              <a:rPr lang="en-US" altLang="ko-KR" dirty="0"/>
              <a:t>)</a:t>
            </a:r>
            <a:r>
              <a:rPr lang="ko-KR" altLang="en-US" dirty="0"/>
              <a:t>를 통해 </a:t>
            </a:r>
            <a:r>
              <a:rPr lang="ko-KR" altLang="en-US" dirty="0" err="1"/>
              <a:t>제조연월일을</a:t>
            </a:r>
            <a:r>
              <a:rPr lang="ko-KR" altLang="en-US" dirty="0"/>
              <a:t> 검색해야 하는 불편함 있음</a:t>
            </a:r>
            <a:endParaRPr lang="en-US" altLang="ko-KR" dirty="0"/>
          </a:p>
          <a:p>
            <a:pPr rtl="0"/>
            <a:r>
              <a:rPr lang="ko-KR" altLang="en-US" dirty="0"/>
              <a:t>수입화장품 </a:t>
            </a:r>
            <a:r>
              <a:rPr lang="ko-KR" altLang="en-US" dirty="0" err="1"/>
              <a:t>제조연월일</a:t>
            </a:r>
            <a:r>
              <a:rPr lang="ko-KR" altLang="en-US" dirty="0"/>
              <a:t> 정보를 알려주는 사이트와 연동 필요</a:t>
            </a:r>
            <a:endParaRPr lang="ko-KR" altLang="en-ZA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물음표 단색으로 채워진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176" y="2358091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 rtl="0"/>
            <a:r>
              <a:rPr lang="ko-KR" altLang="en-US" dirty="0"/>
              <a:t>유통기한 </a:t>
            </a:r>
            <a:r>
              <a:rPr lang="ko-KR" altLang="en-US" dirty="0" err="1"/>
              <a:t>미표기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제조연월일만</a:t>
            </a:r>
            <a:r>
              <a:rPr lang="ko-KR" altLang="en-US" dirty="0"/>
              <a:t> 기재된 화장품은 사용기간을 역산하여 </a:t>
            </a:r>
            <a:br>
              <a:rPr lang="en-US" altLang="ko-KR" dirty="0"/>
            </a:br>
            <a:r>
              <a:rPr lang="ko-KR" altLang="en-US" dirty="0"/>
              <a:t>유통기한 정보 입력</a:t>
            </a:r>
            <a:endParaRPr lang="ko-KR" altLang="en-ZA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프레젠테이션 체크리스트 단색으로 채워진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 rtl="0"/>
            <a:r>
              <a:rPr lang="ko-KR" altLang="en-US" dirty="0"/>
              <a:t>리스트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브랜드</a:t>
            </a:r>
            <a:r>
              <a:rPr lang="en-US" altLang="ko-KR" dirty="0"/>
              <a:t>, </a:t>
            </a:r>
            <a:r>
              <a:rPr lang="ko-KR" altLang="en-US" dirty="0"/>
              <a:t>카테고리 정보를 리스트로 제시하면 사용자가 쉽게 데이터 입력 가능 </a:t>
            </a:r>
            <a:endParaRPr lang="ko-KR" altLang="en-ZA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ZA" dirty="0"/>
          </a:p>
        </p:txBody>
      </p:sp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4C9E0EB3-4752-4DD1-8373-8B924221E223}"/>
              </a:ext>
            </a:extLst>
          </p:cNvPr>
          <p:cNvSpPr txBox="1">
            <a:spLocks/>
          </p:cNvSpPr>
          <p:nvPr/>
        </p:nvSpPr>
        <p:spPr>
          <a:xfrm>
            <a:off x="431800" y="1067844"/>
            <a:ext cx="5521126" cy="540000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수입화장품 제조일자 정보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리스트 구축으로 사용자의 편의성을 극대화한 어플리케이션으로 개발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095" y="2591534"/>
            <a:ext cx="1133994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박예진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+82 10 2560 1291</a:t>
            </a:r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jeanne0414@gmail.com</a:t>
            </a:r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https://github.com/Rachelpace</a:t>
            </a:r>
            <a:endParaRPr lang="ko-KR" altLang="en-US" dirty="0"/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비, 자연, 하늘, 비행 그림&#10;&#10;높은 신뢰도로 생성된 설명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en-US" altLang="ko-KR" dirty="0"/>
              <a:t>#1.</a:t>
            </a:r>
            <a:r>
              <a:rPr lang="ko-KR" altLang="en-US" dirty="0"/>
              <a:t> 홍삼 프로젝트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가격 비교 사이트에 등록된 홍삼 데이터를 토대로 홍삼 제품의 가성비 분석 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t"/>
          <a:lstStyle/>
          <a:p>
            <a:pPr marL="0" indent="0" rtl="0">
              <a:buNone/>
            </a:pPr>
            <a:r>
              <a:rPr lang="ko-KR" altLang="en-US" sz="4400" dirty="0"/>
              <a:t>건강에 대한 관심 高</a:t>
            </a:r>
          </a:p>
          <a:p>
            <a:pPr marL="0" indent="0" rtl="0">
              <a:buNone/>
            </a:pPr>
            <a:r>
              <a:rPr lang="en-US" altLang="ko-KR" dirty="0"/>
              <a:t>2020</a:t>
            </a:r>
            <a:r>
              <a:rPr lang="ko-KR" altLang="en-US" dirty="0"/>
              <a:t>년 코로나</a:t>
            </a:r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ko-KR" altLang="en-US" dirty="0" err="1"/>
              <a:t>팬데믹</a:t>
            </a:r>
            <a:r>
              <a:rPr lang="ko-KR" altLang="en-US" dirty="0"/>
              <a:t> 상황에서</a:t>
            </a:r>
            <a:r>
              <a:rPr lang="en-US" altLang="ko-KR" dirty="0"/>
              <a:t>, </a:t>
            </a:r>
            <a:r>
              <a:rPr lang="ko-KR" altLang="en-US" dirty="0"/>
              <a:t>소비자들은 면역력 증진에 대한 관심이 높아졌다</a:t>
            </a:r>
            <a:r>
              <a:rPr lang="en-US" altLang="ko-KR" dirty="0"/>
              <a:t>. </a:t>
            </a:r>
            <a:r>
              <a:rPr lang="ko-KR" altLang="en-US" dirty="0"/>
              <a:t>면역력 증진에 효과적인 홍삼이 주목받으면서</a:t>
            </a:r>
            <a:r>
              <a:rPr lang="en-US" altLang="ko-KR" dirty="0"/>
              <a:t>, </a:t>
            </a:r>
            <a:r>
              <a:rPr lang="ko-KR" altLang="en-US" dirty="0"/>
              <a:t>시중에 유통 중인 많은 홍삼제품의 유효성분</a:t>
            </a:r>
            <a:r>
              <a:rPr lang="en-US" altLang="ko-KR" dirty="0"/>
              <a:t>, </a:t>
            </a:r>
            <a:r>
              <a:rPr lang="ko-KR" altLang="en-US" dirty="0"/>
              <a:t>가격을 따져보며 구매하는 현명한 소비자들이 늘고 있다</a:t>
            </a:r>
            <a:r>
              <a:rPr lang="en-US" altLang="ko-KR" dirty="0"/>
              <a:t>.</a:t>
            </a:r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3790005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왜 이 프로젝트를 시작했나</a:t>
            </a:r>
            <a:r>
              <a:rPr lang="en-US" altLang="ko-KR" dirty="0"/>
              <a:t>?</a:t>
            </a:r>
            <a:endParaRPr lang="ko-KR" altLang="en-ZA" dirty="0"/>
          </a:p>
        </p:txBody>
      </p:sp>
      <p:pic>
        <p:nvPicPr>
          <p:cNvPr id="67" name="그림 개체 틀 66" descr="심장 박동 단색으로 채워진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81451" y="1655958"/>
            <a:ext cx="648000" cy="648000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00864" y="1711710"/>
            <a:ext cx="2383753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건강식품 관심 증대</a:t>
            </a:r>
            <a:endParaRPr lang="en-US" altLang="ko-KR" sz="180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00864" y="2026822"/>
            <a:ext cx="2383753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코로나</a:t>
            </a:r>
            <a:r>
              <a:rPr lang="en-US" altLang="ko-KR" sz="1600" dirty="0"/>
              <a:t>19</a:t>
            </a:r>
            <a:r>
              <a:rPr lang="ko-KR" altLang="en-US" sz="1600" dirty="0"/>
              <a:t> 상황에서</a:t>
            </a:r>
            <a:r>
              <a:rPr lang="en-US" altLang="ko-KR" sz="1600" dirty="0"/>
              <a:t>, </a:t>
            </a:r>
            <a:r>
              <a:rPr lang="ko-KR" altLang="en-US" sz="1600" dirty="0"/>
              <a:t>면역력을 강화하려는 소비자들의 수요가 증가함</a:t>
            </a:r>
            <a:endParaRPr lang="ko-KR" altLang="ru-RU" sz="1600" dirty="0"/>
          </a:p>
        </p:txBody>
      </p:sp>
      <p:pic>
        <p:nvPicPr>
          <p:cNvPr id="159" name="그림 개체 틀 158" descr="도시 단색으로 채워진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84618" y="3185063"/>
            <a:ext cx="648000" cy="648000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995" y="3384572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독점적 홍삼시장구조</a:t>
            </a:r>
            <a:br>
              <a:rPr lang="en-US" altLang="ko-KR" sz="1800" dirty="0"/>
            </a:br>
            <a:r>
              <a:rPr lang="ko-KR" altLang="en-US" sz="1800" dirty="0"/>
              <a:t>→ 높은 구매장벽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0995" y="3924572"/>
            <a:ext cx="2160588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홍삼 </a:t>
            </a:r>
            <a:r>
              <a:rPr lang="en-US" altLang="ko-KR" sz="1600" dirty="0"/>
              <a:t>No.1</a:t>
            </a:r>
            <a:r>
              <a:rPr lang="ko-KR" altLang="en-US" sz="1600" dirty="0"/>
              <a:t> 브랜드는 고가의 가격대를 형성하고 있어 소비자는 가격에 대한 부담으로 홍삼 구매를 주저함</a:t>
            </a:r>
            <a:endParaRPr lang="ko-KR" altLang="ru-RU" sz="1600" dirty="0"/>
          </a:p>
        </p:txBody>
      </p:sp>
      <p:pic>
        <p:nvPicPr>
          <p:cNvPr id="161" name="그림 개체 틀 160" descr="연결 단색으로 채워진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18322" y="4376701"/>
            <a:ext cx="648000" cy="648000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4659" y="531548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군소 홍삼제품 난립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3940" y="5315481"/>
            <a:ext cx="2393448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다양한 군소 브랜드들이 </a:t>
            </a:r>
            <a:br>
              <a:rPr lang="en-US" altLang="ko-KR" sz="1600" dirty="0"/>
            </a:br>
            <a:r>
              <a:rPr lang="ko-KR" altLang="en-US" sz="1600" dirty="0"/>
              <a:t>치열한 경쟁을 벌이나 </a:t>
            </a:r>
            <a:r>
              <a:rPr lang="en-US" altLang="ko-KR" sz="1600" dirty="0"/>
              <a:t>No.1 </a:t>
            </a:r>
            <a:r>
              <a:rPr lang="ko-KR" altLang="en-US" sz="1600" dirty="0"/>
              <a:t>브랜드를 견제할 </a:t>
            </a:r>
            <a:br>
              <a:rPr lang="en-US" altLang="ko-KR" sz="1600" dirty="0"/>
            </a:br>
            <a:r>
              <a:rPr lang="ko-KR" altLang="en-US" sz="1600" dirty="0"/>
              <a:t>주목받는 브랜드가 부재함</a:t>
            </a:r>
            <a:endParaRPr lang="ko-KR" altLang="ru-RU" sz="1600" dirty="0"/>
          </a:p>
        </p:txBody>
      </p:sp>
      <p:pic>
        <p:nvPicPr>
          <p:cNvPr id="163" name="그림 개체 틀 162" descr="인공 지능 단색으로 채워진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91636" y="1741855"/>
            <a:ext cx="648000" cy="648000"/>
          </a:xfr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533" y="1456380"/>
            <a:ext cx="2870349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홍삼에 대한 </a:t>
            </a:r>
            <a:br>
              <a:rPr lang="en-US" altLang="ko-KR" sz="1800" dirty="0"/>
            </a:br>
            <a:r>
              <a:rPr lang="ko-KR" altLang="en-US" sz="1800" dirty="0"/>
              <a:t>소비자들의 지식 부족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48578" y="2152469"/>
            <a:ext cx="3114891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홍삼이 몸에 좋은 것은 알고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구체적으로 어떤 제품이 </a:t>
            </a:r>
            <a:br>
              <a:rPr lang="en-US" altLang="ko-KR" sz="1600" dirty="0"/>
            </a:br>
            <a:r>
              <a:rPr lang="ko-KR" altLang="en-US" sz="1600" dirty="0"/>
              <a:t>왜 좋은지는 모르는 소비자 多</a:t>
            </a:r>
            <a:endParaRPr lang="ko-KR" altLang="ru-RU" sz="1600" dirty="0"/>
          </a:p>
        </p:txBody>
      </p:sp>
      <p:pic>
        <p:nvPicPr>
          <p:cNvPr id="165" name="그림 개체 틀 164" descr="날아가는 돈 단색으로 채워진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086719" y="3581105"/>
            <a:ext cx="648000" cy="648000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69633" y="3535532"/>
            <a:ext cx="2497894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sz="1800" dirty="0"/>
              <a:t>가성비 좋은 홍삼</a:t>
            </a:r>
            <a:br>
              <a:rPr lang="en-US" altLang="ko-KR" sz="1800" dirty="0"/>
            </a:br>
            <a:r>
              <a:rPr lang="ko-KR" altLang="en-US" sz="1800" dirty="0"/>
              <a:t> 수요 증가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1265" y="4260327"/>
            <a:ext cx="2702222" cy="900000"/>
          </a:xfrm>
        </p:spPr>
        <p:txBody>
          <a:bodyPr rtlCol="0"/>
          <a:lstStyle/>
          <a:p>
            <a:pPr rtl="0"/>
            <a:r>
              <a:rPr lang="ko-KR" altLang="en-US" sz="1600" dirty="0"/>
              <a:t>브랜드만 보고 구매하기 보다는 가성비가 좋은 홍삼 제품을 선택하는 똑똑한 소비자들이 늘고 있음</a:t>
            </a:r>
            <a:endParaRPr lang="ko-KR" altLang="ru-RU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291676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A82740EF-5454-4873-BEC5-6F2427C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3D4374-6BD5-4EFB-846A-45825CC55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86517C1A-4024-4977-8868-CDDD48AFA9DA}"/>
              </a:ext>
            </a:extLst>
          </p:cNvPr>
          <p:cNvSpPr/>
          <p:nvPr/>
        </p:nvSpPr>
        <p:spPr>
          <a:xfrm>
            <a:off x="834190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/>
              <a:t>BeautifulSoup</a:t>
            </a:r>
            <a:r>
              <a:rPr lang="ko-KR" altLang="en-US" sz="1200" dirty="0"/>
              <a:t>을 활용하여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다나와</a:t>
            </a:r>
            <a:r>
              <a:rPr lang="ko-KR" altLang="en-US" sz="1200" dirty="0"/>
              <a:t> 사이트의 홍삼자료에 접근하여 </a:t>
            </a:r>
            <a:r>
              <a:rPr lang="en-US" altLang="ko-KR" sz="1200" dirty="0"/>
              <a:t>HTML </a:t>
            </a:r>
            <a:r>
              <a:rPr lang="ko-KR" altLang="en-US" sz="1200" dirty="0"/>
              <a:t>데이터를 수집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F607A4-937A-4F0C-9AA4-D35468539B8C}"/>
              </a:ext>
            </a:extLst>
          </p:cNvPr>
          <p:cNvSpPr txBox="1"/>
          <p:nvPr/>
        </p:nvSpPr>
        <p:spPr>
          <a:xfrm>
            <a:off x="834190" y="4297314"/>
            <a:ext cx="188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다나와</a:t>
            </a:r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ko-KR" altLang="en-US" sz="16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웹크롤링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7658BABF-331F-42C8-9BA5-F9F3F9B15086}"/>
              </a:ext>
            </a:extLst>
          </p:cNvPr>
          <p:cNvSpPr/>
          <p:nvPr/>
        </p:nvSpPr>
        <p:spPr>
          <a:xfrm>
            <a:off x="2952031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여러 페이지에 있는 자료를 자동으로 수집하기 위해 </a:t>
            </a:r>
            <a:r>
              <a:rPr lang="en-US" altLang="ko-KR" sz="1200" dirty="0"/>
              <a:t>URL </a:t>
            </a:r>
            <a:r>
              <a:rPr lang="ko-KR" altLang="en-US" sz="1200" dirty="0"/>
              <a:t>주소를 분석하고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URL</a:t>
            </a:r>
            <a:r>
              <a:rPr lang="ko-KR" altLang="en-US" sz="1200" dirty="0"/>
              <a:t>을 생성하는 함수를 구현함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B8665D-AF53-41E3-8B1C-382C1DA4DAE6}"/>
              </a:ext>
            </a:extLst>
          </p:cNvPr>
          <p:cNvSpPr txBox="1"/>
          <p:nvPr/>
        </p:nvSpPr>
        <p:spPr>
          <a:xfrm>
            <a:off x="2952031" y="4297314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URL </a:t>
            </a:r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자동생성 함수</a:t>
            </a:r>
            <a:endParaRPr lang="en-US" altLang="ko-KR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24945377-782D-4EE7-844A-634F0E4C39DF}"/>
              </a:ext>
            </a:extLst>
          </p:cNvPr>
          <p:cNvSpPr/>
          <p:nvPr/>
        </p:nvSpPr>
        <p:spPr>
          <a:xfrm>
            <a:off x="9305556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홍삼 유효성분인 </a:t>
            </a:r>
            <a:r>
              <a:rPr lang="ko-KR" altLang="en-US" sz="1200" dirty="0" err="1"/>
              <a:t>진세노사이드</a:t>
            </a:r>
            <a:r>
              <a:rPr lang="ko-KR" altLang="en-US" sz="1200" dirty="0"/>
              <a:t> </a:t>
            </a:r>
            <a:r>
              <a:rPr lang="en-US" altLang="ko-KR" sz="1200" dirty="0"/>
              <a:t>1mg</a:t>
            </a:r>
            <a:r>
              <a:rPr lang="ko-KR" altLang="en-US" sz="1200" dirty="0"/>
              <a:t>당 제품 가격이 저렴한 순으로 홍삼제품을 정렬함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80A24-68F6-4B74-9D39-5EFE39C3D81C}"/>
              </a:ext>
            </a:extLst>
          </p:cNvPr>
          <p:cNvSpPr txBox="1"/>
          <p:nvPr/>
        </p:nvSpPr>
        <p:spPr>
          <a:xfrm>
            <a:off x="9305556" y="4297314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가공 및 분석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FC645CA1-2F6A-4A46-BB54-C74FC1FA0F5A}"/>
              </a:ext>
            </a:extLst>
          </p:cNvPr>
          <p:cNvSpPr/>
          <p:nvPr/>
        </p:nvSpPr>
        <p:spPr>
          <a:xfrm>
            <a:off x="7187715" y="4651910"/>
            <a:ext cx="2096366" cy="103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/>
              <a:t>한 컬럼에 포함된 여러 데이터를 분리하고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분석할 수 있는 상태로 데이터를 정제함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AED8AB-FCE9-4F5E-AF1A-8967DC1A994A}"/>
              </a:ext>
            </a:extLst>
          </p:cNvPr>
          <p:cNvSpPr txBox="1"/>
          <p:nvPr/>
        </p:nvSpPr>
        <p:spPr>
          <a:xfrm>
            <a:off x="7187715" y="4297314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정제</a:t>
            </a:r>
            <a:endParaRPr lang="en-US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0A0464E-CFD0-4CD2-9807-4EC7CF4BA8F7}"/>
              </a:ext>
            </a:extLst>
          </p:cNvPr>
          <p:cNvSpPr/>
          <p:nvPr/>
        </p:nvSpPr>
        <p:spPr>
          <a:xfrm>
            <a:off x="5069873" y="4651910"/>
            <a:ext cx="2096366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HTML</a:t>
            </a:r>
            <a:r>
              <a:rPr lang="ko-KR" altLang="en-US" sz="1200" dirty="0"/>
              <a:t>데이터에서 분석에 필요한 데이터만 </a:t>
            </a:r>
            <a:r>
              <a:rPr lang="en-US" altLang="ko-KR" sz="1200" dirty="0"/>
              <a:t>1</a:t>
            </a:r>
            <a:r>
              <a:rPr lang="ko-KR" altLang="en-US" sz="1200" dirty="0"/>
              <a:t>차로 추출하여 엑셀로 저장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38B351-4A78-498D-BDF7-8F598A288891}"/>
              </a:ext>
            </a:extLst>
          </p:cNvPr>
          <p:cNvSpPr txBox="1"/>
          <p:nvPr/>
        </p:nvSpPr>
        <p:spPr>
          <a:xfrm>
            <a:off x="5069873" y="4297314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데이터 추출 및 저장</a:t>
            </a:r>
            <a:endParaRPr lang="en-US" altLang="ko-KR" sz="1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6756DAD-C271-4384-8B77-B91715667CC8}"/>
              </a:ext>
            </a:extLst>
          </p:cNvPr>
          <p:cNvGrpSpPr/>
          <p:nvPr/>
        </p:nvGrpSpPr>
        <p:grpSpPr>
          <a:xfrm>
            <a:off x="8806474" y="2327806"/>
            <a:ext cx="2471126" cy="1337527"/>
            <a:chOff x="8806474" y="2327806"/>
            <a:chExt cx="2471126" cy="1337527"/>
          </a:xfrm>
        </p:grpSpPr>
        <p:sp>
          <p:nvSpPr>
            <p:cNvPr id="58" name="Chevron 20">
              <a:extLst>
                <a:ext uri="{FF2B5EF4-FFF2-40B4-BE49-F238E27FC236}">
                  <a16:creationId xmlns:a16="http://schemas.microsoft.com/office/drawing/2014/main" id="{C42019F3-8D1A-4358-8924-D897AD07D06E}"/>
                </a:ext>
              </a:extLst>
            </p:cNvPr>
            <p:cNvSpPr/>
            <p:nvPr/>
          </p:nvSpPr>
          <p:spPr>
            <a:xfrm>
              <a:off x="8806474" y="2327806"/>
              <a:ext cx="2471126" cy="133752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4803C05A-7ECD-4226-97DC-060D941AC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3830" y="2782072"/>
              <a:ext cx="500494" cy="428994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CC9849A-4629-4EDD-B2DA-F938A93A2F80}"/>
              </a:ext>
            </a:extLst>
          </p:cNvPr>
          <p:cNvGrpSpPr/>
          <p:nvPr/>
        </p:nvGrpSpPr>
        <p:grpSpPr>
          <a:xfrm>
            <a:off x="918298" y="2327806"/>
            <a:ext cx="2471126" cy="1337527"/>
            <a:chOff x="918298" y="2327806"/>
            <a:chExt cx="2471126" cy="1337527"/>
          </a:xfrm>
        </p:grpSpPr>
        <p:sp>
          <p:nvSpPr>
            <p:cNvPr id="52" name="Chevron 1">
              <a:extLst>
                <a:ext uri="{FF2B5EF4-FFF2-40B4-BE49-F238E27FC236}">
                  <a16:creationId xmlns:a16="http://schemas.microsoft.com/office/drawing/2014/main" id="{AF531DAB-9FDE-46B5-8E27-25F3CA8FABAA}"/>
                </a:ext>
              </a:extLst>
            </p:cNvPr>
            <p:cNvSpPr/>
            <p:nvPr/>
          </p:nvSpPr>
          <p:spPr>
            <a:xfrm>
              <a:off x="918298" y="2327806"/>
              <a:ext cx="2471126" cy="133752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그래픽 3" descr="인터넷 단색으로 채워진">
              <a:extLst>
                <a:ext uri="{FF2B5EF4-FFF2-40B4-BE49-F238E27FC236}">
                  <a16:creationId xmlns:a16="http://schemas.microsoft.com/office/drawing/2014/main" id="{B1BA0F37-D385-4A68-A200-639B11F0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3309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5DB2DA0-03F4-4761-A1B9-83EAF03567FE}"/>
              </a:ext>
            </a:extLst>
          </p:cNvPr>
          <p:cNvGrpSpPr/>
          <p:nvPr/>
        </p:nvGrpSpPr>
        <p:grpSpPr>
          <a:xfrm>
            <a:off x="2890342" y="2327806"/>
            <a:ext cx="2471126" cy="1337527"/>
            <a:chOff x="2890342" y="2327806"/>
            <a:chExt cx="2471126" cy="1337527"/>
          </a:xfrm>
        </p:grpSpPr>
        <p:sp>
          <p:nvSpPr>
            <p:cNvPr id="55" name="Chevron 7">
              <a:extLst>
                <a:ext uri="{FF2B5EF4-FFF2-40B4-BE49-F238E27FC236}">
                  <a16:creationId xmlns:a16="http://schemas.microsoft.com/office/drawing/2014/main" id="{4FE5E7D6-5A40-4B85-B56B-2042F18E4896}"/>
                </a:ext>
              </a:extLst>
            </p:cNvPr>
            <p:cNvSpPr/>
            <p:nvPr/>
          </p:nvSpPr>
          <p:spPr>
            <a:xfrm>
              <a:off x="2890342" y="2327806"/>
              <a:ext cx="2471126" cy="1337527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8" name="그래픽 77" descr="마법 지팡이 자동 단색으로 채워진">
              <a:extLst>
                <a:ext uri="{FF2B5EF4-FFF2-40B4-BE49-F238E27FC236}">
                  <a16:creationId xmlns:a16="http://schemas.microsoft.com/office/drawing/2014/main" id="{0E4621C5-8DBE-4C7A-9FBE-B3AD9969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8695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4126A70-F681-4375-B7AB-786DC8423FB7}"/>
              </a:ext>
            </a:extLst>
          </p:cNvPr>
          <p:cNvGrpSpPr/>
          <p:nvPr/>
        </p:nvGrpSpPr>
        <p:grpSpPr>
          <a:xfrm>
            <a:off x="4862386" y="2327806"/>
            <a:ext cx="2471126" cy="1337527"/>
            <a:chOff x="4862386" y="2327806"/>
            <a:chExt cx="2471126" cy="1337527"/>
          </a:xfrm>
        </p:grpSpPr>
        <p:sp>
          <p:nvSpPr>
            <p:cNvPr id="61" name="Chevron 8">
              <a:extLst>
                <a:ext uri="{FF2B5EF4-FFF2-40B4-BE49-F238E27FC236}">
                  <a16:creationId xmlns:a16="http://schemas.microsoft.com/office/drawing/2014/main" id="{5B298AF4-EE38-4465-9EBD-C3440E2730C7}"/>
                </a:ext>
              </a:extLst>
            </p:cNvPr>
            <p:cNvSpPr/>
            <p:nvPr/>
          </p:nvSpPr>
          <p:spPr>
            <a:xfrm>
              <a:off x="4862386" y="2327806"/>
              <a:ext cx="2471126" cy="1337527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0" name="그래픽 79" descr="디스크 단색으로 채워진">
              <a:extLst>
                <a:ext uri="{FF2B5EF4-FFF2-40B4-BE49-F238E27FC236}">
                  <a16:creationId xmlns:a16="http://schemas.microsoft.com/office/drawing/2014/main" id="{9E6EE53E-EEDF-4F41-AA66-95D387B5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8432" y="2690569"/>
              <a:ext cx="612000" cy="612000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A306DC2-8663-43B2-B724-0AEAC48242AB}"/>
              </a:ext>
            </a:extLst>
          </p:cNvPr>
          <p:cNvGrpSpPr/>
          <p:nvPr/>
        </p:nvGrpSpPr>
        <p:grpSpPr>
          <a:xfrm>
            <a:off x="6834430" y="2327806"/>
            <a:ext cx="2471126" cy="1337527"/>
            <a:chOff x="6834430" y="2327806"/>
            <a:chExt cx="2471126" cy="1337527"/>
          </a:xfrm>
        </p:grpSpPr>
        <p:sp>
          <p:nvSpPr>
            <p:cNvPr id="64" name="Chevron 10">
              <a:extLst>
                <a:ext uri="{FF2B5EF4-FFF2-40B4-BE49-F238E27FC236}">
                  <a16:creationId xmlns:a16="http://schemas.microsoft.com/office/drawing/2014/main" id="{20936EF5-3FC0-4588-A799-37A46F911405}"/>
                </a:ext>
              </a:extLst>
            </p:cNvPr>
            <p:cNvSpPr/>
            <p:nvPr/>
          </p:nvSpPr>
          <p:spPr>
            <a:xfrm>
              <a:off x="6834430" y="2327806"/>
              <a:ext cx="2471126" cy="1337527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2" name="그래픽 81" descr="필터 단색으로 채워진">
              <a:extLst>
                <a:ext uri="{FF2B5EF4-FFF2-40B4-BE49-F238E27FC236}">
                  <a16:creationId xmlns:a16="http://schemas.microsoft.com/office/drawing/2014/main" id="{1FDD1808-F41A-4367-9825-26A58C5E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61910" y="2690569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개체 틀 104" descr="개체 틀 그림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활용</a:t>
            </a:r>
          </a:p>
        </p:txBody>
      </p:sp>
      <p:pic>
        <p:nvPicPr>
          <p:cNvPr id="71" name="그림 개체 틀 70" descr="링크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언어</a:t>
            </a:r>
          </a:p>
        </p:txBody>
      </p:sp>
      <p:sp>
        <p:nvSpPr>
          <p:cNvPr id="78" name="텍스트 개체 틀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2" y="1694262"/>
            <a:ext cx="2052000" cy="720000"/>
          </a:xfrm>
        </p:spPr>
        <p:txBody>
          <a:bodyPr rtlCol="0"/>
          <a:lstStyle/>
          <a:p>
            <a:r>
              <a:rPr lang="en-US" altLang="ko-KR" dirty="0"/>
              <a:t>Python</a:t>
            </a:r>
            <a:endParaRPr lang="ko-KR" altLang="en-US" dirty="0"/>
          </a:p>
          <a:p>
            <a:pPr rtl="0"/>
            <a:endParaRPr lang="ko-KR" altLang="en-US" dirty="0"/>
          </a:p>
        </p:txBody>
      </p:sp>
      <p:cxnSp>
        <p:nvCxnSpPr>
          <p:cNvPr id="79" name="직선 연결선(S) 78" descr="슬라이드의 첫 번째 구분선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개체 틀 72" descr="전송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사용 환경</a:t>
            </a:r>
          </a:p>
        </p:txBody>
      </p:sp>
      <p:sp>
        <p:nvSpPr>
          <p:cNvPr id="76" name="텍스트 개체 틀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2052000" cy="720000"/>
          </a:xfrm>
        </p:spPr>
        <p:txBody>
          <a:bodyPr rtlCol="0"/>
          <a:lstStyle/>
          <a:p>
            <a:pPr rtl="0"/>
            <a:r>
              <a:rPr lang="en-US" altLang="ko-KR" dirty="0"/>
              <a:t>Jupiter Notebook</a:t>
            </a:r>
            <a:endParaRPr lang="ko-KR" altLang="en-US" dirty="0"/>
          </a:p>
        </p:txBody>
      </p:sp>
      <p:cxnSp>
        <p:nvCxnSpPr>
          <p:cNvPr id="80" name="직선 연결선(S) 79" descr="슬라이드의 두 번째 구분선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개체 틀 74" descr="네트워크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활용 라이브러리</a:t>
            </a:r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2" y="4866629"/>
            <a:ext cx="2052000" cy="720000"/>
          </a:xfrm>
        </p:spPr>
        <p:txBody>
          <a:bodyPr rtlCol="0"/>
          <a:lstStyle/>
          <a:p>
            <a:pPr rtl="0"/>
            <a:r>
              <a:rPr lang="en-US" altLang="ko-KR" dirty="0"/>
              <a:t>Selenium</a:t>
            </a:r>
            <a:br>
              <a:rPr lang="en-US" altLang="ko-KR" dirty="0"/>
            </a:br>
            <a:r>
              <a:rPr lang="en-US" altLang="ko-KR" dirty="0" err="1"/>
              <a:t>BeautifulSoup</a:t>
            </a:r>
            <a:br>
              <a:rPr lang="en-US" altLang="ko-KR" dirty="0"/>
            </a:br>
            <a:r>
              <a:rPr lang="en-US" altLang="ko-KR" dirty="0"/>
              <a:t>Time</a:t>
            </a:r>
            <a:br>
              <a:rPr lang="en-US" altLang="ko-KR" dirty="0"/>
            </a:br>
            <a:r>
              <a:rPr lang="en-US" altLang="ko-KR" dirty="0"/>
              <a:t>pandas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3FA707EB-19C8-4EA7-AEE6-6EC058C7A8A3}"/>
              </a:ext>
            </a:extLst>
          </p:cNvPr>
          <p:cNvSpPr/>
          <p:nvPr/>
        </p:nvSpPr>
        <p:spPr>
          <a:xfrm>
            <a:off x="918298" y="1706879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A5169BD-09F6-4F03-A610-D51BCB4AD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308" y="1816288"/>
            <a:ext cx="2468714" cy="1944595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5D92553B-22A3-4F21-8520-E231317C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다나와</a:t>
            </a:r>
            <a:r>
              <a:rPr lang="ko-KR" altLang="en-US" dirty="0"/>
              <a:t> </a:t>
            </a:r>
            <a:r>
              <a:rPr lang="ko-KR" altLang="en-US" dirty="0" err="1"/>
              <a:t>웹크롤링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데이터 추출 및 저장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AFA194-20C9-41B4-A4C6-4B16B78FD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6</a:t>
            </a:fld>
            <a:endParaRPr lang="ko-KR" altLang="en-US" dirty="0"/>
          </a:p>
        </p:txBody>
      </p:sp>
      <p:grpSp>
        <p:nvGrpSpPr>
          <p:cNvPr id="35" name="Group 53">
            <a:extLst>
              <a:ext uri="{FF2B5EF4-FFF2-40B4-BE49-F238E27FC236}">
                <a16:creationId xmlns:a16="http://schemas.microsoft.com/office/drawing/2014/main" id="{AF56B2B8-6FB3-44E5-853C-897A668E6A83}"/>
              </a:ext>
            </a:extLst>
          </p:cNvPr>
          <p:cNvGrpSpPr/>
          <p:nvPr/>
        </p:nvGrpSpPr>
        <p:grpSpPr>
          <a:xfrm>
            <a:off x="918298" y="3762103"/>
            <a:ext cx="2589826" cy="2055224"/>
            <a:chOff x="918298" y="3762103"/>
            <a:chExt cx="2589826" cy="2055224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F92AE6C7-4973-44F2-828E-FFC0101011BE}"/>
                </a:ext>
              </a:extLst>
            </p:cNvPr>
            <p:cNvSpPr/>
            <p:nvPr/>
          </p:nvSpPr>
          <p:spPr>
            <a:xfrm>
              <a:off x="918298" y="3762103"/>
              <a:ext cx="2589826" cy="2055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1430E44B-0135-45E5-B682-A4386C9B8FC8}"/>
                </a:ext>
              </a:extLst>
            </p:cNvPr>
            <p:cNvGrpSpPr/>
            <p:nvPr/>
          </p:nvGrpSpPr>
          <p:grpSpPr>
            <a:xfrm>
              <a:off x="1347108" y="4107203"/>
              <a:ext cx="1938351" cy="1344121"/>
              <a:chOff x="914400" y="1842372"/>
              <a:chExt cx="1938351" cy="1344121"/>
            </a:xfrm>
          </p:grpSpPr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255158A6-327C-4000-97BB-A93059972B83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031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검색어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홍삼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형태 필터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농축액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엑기스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40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건씩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 총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9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페이지 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DEA6D8-B87A-4534-ADA1-F961078EA0F2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938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다나와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사이트 접속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CED591D4-6AAD-4E88-8D09-EBABE5CEC344}"/>
              </a:ext>
            </a:extLst>
          </p:cNvPr>
          <p:cNvGrpSpPr/>
          <p:nvPr/>
        </p:nvGrpSpPr>
        <p:grpSpPr>
          <a:xfrm>
            <a:off x="3508124" y="1706879"/>
            <a:ext cx="2589826" cy="2055224"/>
            <a:chOff x="3508124" y="1706879"/>
            <a:chExt cx="2589826" cy="2055224"/>
          </a:xfrm>
        </p:grpSpPr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2B9D9212-6B83-447D-BC97-12434A743D68}"/>
                </a:ext>
              </a:extLst>
            </p:cNvPr>
            <p:cNvSpPr/>
            <p:nvPr/>
          </p:nvSpPr>
          <p:spPr>
            <a:xfrm>
              <a:off x="3508124" y="1706879"/>
              <a:ext cx="2589826" cy="20552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" name="Group 36">
              <a:extLst>
                <a:ext uri="{FF2B5EF4-FFF2-40B4-BE49-F238E27FC236}">
                  <a16:creationId xmlns:a16="http://schemas.microsoft.com/office/drawing/2014/main" id="{495E5AF1-6D2C-4E3B-9EF5-E84EA54D2BB3}"/>
                </a:ext>
              </a:extLst>
            </p:cNvPr>
            <p:cNvGrpSpPr/>
            <p:nvPr/>
          </p:nvGrpSpPr>
          <p:grpSpPr>
            <a:xfrm>
              <a:off x="3936933" y="2051979"/>
              <a:ext cx="1733167" cy="1105594"/>
              <a:chOff x="914400" y="1842372"/>
              <a:chExt cx="1733167" cy="1105594"/>
            </a:xfrm>
          </p:grpSpPr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45E34D56-62D1-458B-8817-B6CC0D32FA01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793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필요한 정보가 포함된 태그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클래스 명 등을 파악함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3627C7-6E0D-4B3E-8DD4-27B3E79DEC71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733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사이트 구조 분석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45" name="Group 56">
            <a:extLst>
              <a:ext uri="{FF2B5EF4-FFF2-40B4-BE49-F238E27FC236}">
                <a16:creationId xmlns:a16="http://schemas.microsoft.com/office/drawing/2014/main" id="{53739A76-DECD-414C-9631-BAE6832CFEB6}"/>
              </a:ext>
            </a:extLst>
          </p:cNvPr>
          <p:cNvGrpSpPr/>
          <p:nvPr/>
        </p:nvGrpSpPr>
        <p:grpSpPr>
          <a:xfrm>
            <a:off x="8687775" y="1706879"/>
            <a:ext cx="2589826" cy="2055224"/>
            <a:chOff x="8687775" y="1706879"/>
            <a:chExt cx="2589826" cy="2055224"/>
          </a:xfrm>
        </p:grpSpPr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D44DE252-74FC-47CD-995D-3416F1864CD0}"/>
                </a:ext>
              </a:extLst>
            </p:cNvPr>
            <p:cNvSpPr/>
            <p:nvPr/>
          </p:nvSpPr>
          <p:spPr>
            <a:xfrm>
              <a:off x="8687775" y="1706879"/>
              <a:ext cx="2589826" cy="20552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7" name="Group 39">
              <a:extLst>
                <a:ext uri="{FF2B5EF4-FFF2-40B4-BE49-F238E27FC236}">
                  <a16:creationId xmlns:a16="http://schemas.microsoft.com/office/drawing/2014/main" id="{7C403600-ED8C-43FA-B8D4-218B99D49093}"/>
                </a:ext>
              </a:extLst>
            </p:cNvPr>
            <p:cNvGrpSpPr/>
            <p:nvPr/>
          </p:nvGrpSpPr>
          <p:grpSpPr>
            <a:xfrm>
              <a:off x="9116584" y="2051979"/>
              <a:ext cx="2050561" cy="1344121"/>
              <a:chOff x="914400" y="1842372"/>
              <a:chExt cx="2050561" cy="1344121"/>
            </a:xfrm>
          </p:grpSpPr>
          <p:sp>
            <p:nvSpPr>
              <p:cNvPr id="48" name="Rectangle 40">
                <a:extLst>
                  <a:ext uri="{FF2B5EF4-FFF2-40B4-BE49-F238E27FC236}">
                    <a16:creationId xmlns:a16="http://schemas.microsoft.com/office/drawing/2014/main" id="{8C9F6D33-A76A-4B5A-8BE2-CE8FFC69C315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031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제품명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스펙리스트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가격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단가에 대한 정보를 리스트로 저장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EC4610-851C-45DA-AACA-CAD922F9C4EB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20505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데이터 추출 및 저장 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grpSp>
        <p:nvGrpSpPr>
          <p:cNvPr id="50" name="Group 55">
            <a:extLst>
              <a:ext uri="{FF2B5EF4-FFF2-40B4-BE49-F238E27FC236}">
                <a16:creationId xmlns:a16="http://schemas.microsoft.com/office/drawing/2014/main" id="{F536D9E4-66B9-4F1B-AE5E-F4C2CDBA8A1F}"/>
              </a:ext>
            </a:extLst>
          </p:cNvPr>
          <p:cNvGrpSpPr/>
          <p:nvPr/>
        </p:nvGrpSpPr>
        <p:grpSpPr>
          <a:xfrm>
            <a:off x="6097949" y="3762103"/>
            <a:ext cx="2589826" cy="2170891"/>
            <a:chOff x="6097949" y="3762103"/>
            <a:chExt cx="2589826" cy="2170891"/>
          </a:xfrm>
        </p:grpSpPr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23E8E79A-19BA-4693-9FA8-8A2E7FE32030}"/>
                </a:ext>
              </a:extLst>
            </p:cNvPr>
            <p:cNvSpPr/>
            <p:nvPr/>
          </p:nvSpPr>
          <p:spPr>
            <a:xfrm>
              <a:off x="6097949" y="3762103"/>
              <a:ext cx="2589826" cy="20552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2" name="Group 42">
              <a:extLst>
                <a:ext uri="{FF2B5EF4-FFF2-40B4-BE49-F238E27FC236}">
                  <a16:creationId xmlns:a16="http://schemas.microsoft.com/office/drawing/2014/main" id="{F1B89086-3D88-4595-A467-461718CE4FAA}"/>
                </a:ext>
              </a:extLst>
            </p:cNvPr>
            <p:cNvGrpSpPr/>
            <p:nvPr/>
          </p:nvGrpSpPr>
          <p:grpSpPr>
            <a:xfrm>
              <a:off x="6526759" y="4107203"/>
              <a:ext cx="1732207" cy="1825791"/>
              <a:chOff x="914400" y="1842372"/>
              <a:chExt cx="1732207" cy="1825791"/>
            </a:xfrm>
          </p:grpSpPr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D909FD5B-B1A9-451C-AF99-3FE79AE94456}"/>
                  </a:ext>
                </a:extLst>
              </p:cNvPr>
              <p:cNvSpPr/>
              <p:nvPr/>
            </p:nvSpPr>
            <p:spPr>
              <a:xfrm>
                <a:off x="914401" y="2154800"/>
                <a:ext cx="1732206" cy="1513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bg1"/>
                    </a:solidFill>
                  </a:rPr>
                  <a:t>제품명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bg1"/>
                    </a:solidFill>
                  </a:rPr>
                  <a:t>스펙리스트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가격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단가로 구분해 저장하는 함수 작성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bg1"/>
                    </a:solidFill>
                  </a:rPr>
                  <a:t>URL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자동생성함수로 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1~9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페이지까지 추출</a:t>
                </a:r>
                <a:endParaRPr lang="en-US" altLang="ko-KR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A79FD7-3B22-4360-A81C-AE2BEFA29DAA}"/>
                  </a:ext>
                </a:extLst>
              </p:cNvPr>
              <p:cNvSpPr txBox="1"/>
              <p:nvPr/>
            </p:nvSpPr>
            <p:spPr>
              <a:xfrm>
                <a:off x="914400" y="1842372"/>
                <a:ext cx="10615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함수 작성</a:t>
                </a:r>
                <a:endParaRPr lang="en-US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706C4A-4D68-449B-B852-CD2E86D788D7}"/>
              </a:ext>
            </a:extLst>
          </p:cNvPr>
          <p:cNvSpPr/>
          <p:nvPr/>
        </p:nvSpPr>
        <p:spPr>
          <a:xfrm>
            <a:off x="6108862" y="1706879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8D4526-2F4D-49A0-AB4E-908C20566582}"/>
              </a:ext>
            </a:extLst>
          </p:cNvPr>
          <p:cNvSpPr/>
          <p:nvPr/>
        </p:nvSpPr>
        <p:spPr>
          <a:xfrm>
            <a:off x="3508124" y="3762103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DDC3DF-E0B4-43D5-989B-04108C5BF0E3}"/>
              </a:ext>
            </a:extLst>
          </p:cNvPr>
          <p:cNvSpPr/>
          <p:nvPr/>
        </p:nvSpPr>
        <p:spPr>
          <a:xfrm>
            <a:off x="8687775" y="3762103"/>
            <a:ext cx="2589826" cy="2055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87BA950-44BF-48E7-8133-29ABBC19C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4227" y="3762104"/>
            <a:ext cx="2604635" cy="194581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D6768E-A48E-4837-9F2D-FFAB663E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861" y="1815069"/>
            <a:ext cx="2585930" cy="194581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E2A6B75-E07C-40E6-9080-2068B8E9E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8" t="31249" r="34688" b="17501"/>
          <a:stretch/>
        </p:blipFill>
        <p:spPr>
          <a:xfrm>
            <a:off x="8687774" y="3762103"/>
            <a:ext cx="2479371" cy="19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5D92553B-22A3-4F21-8520-E231317C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정제</a:t>
            </a:r>
            <a:r>
              <a:rPr lang="en-US" altLang="ko-KR" dirty="0"/>
              <a:t>,</a:t>
            </a:r>
            <a:r>
              <a:rPr lang="ko-KR" altLang="en-US" dirty="0"/>
              <a:t> 가공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AFA194-20C9-41B4-A4C6-4B16B78FD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2067284-B74E-4DCB-8AD9-5810B51258B9}"/>
              </a:ext>
            </a:extLst>
          </p:cNvPr>
          <p:cNvSpPr/>
          <p:nvPr/>
        </p:nvSpPr>
        <p:spPr>
          <a:xfrm>
            <a:off x="432000" y="1080456"/>
            <a:ext cx="474861" cy="474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278ECB0-9601-4FCD-9BB3-2D93AC6B5B7E}"/>
              </a:ext>
            </a:extLst>
          </p:cNvPr>
          <p:cNvSpPr/>
          <p:nvPr/>
        </p:nvSpPr>
        <p:spPr>
          <a:xfrm>
            <a:off x="6096000" y="3267333"/>
            <a:ext cx="474861" cy="4748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E13FF-8458-4345-81C2-89258564D2C6}"/>
              </a:ext>
            </a:extLst>
          </p:cNvPr>
          <p:cNvSpPr/>
          <p:nvPr/>
        </p:nvSpPr>
        <p:spPr>
          <a:xfrm>
            <a:off x="906860" y="2958439"/>
            <a:ext cx="5140633" cy="1335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단가 정보에서 정수부분만 분리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스펙목록</a:t>
            </a:r>
            <a:r>
              <a:rPr lang="ko-KR" altLang="en-US" sz="1400" dirty="0">
                <a:solidFill>
                  <a:schemeClr val="accent6"/>
                </a:solidFill>
              </a:rPr>
              <a:t> 내 다양한 정보를 구분기호</a:t>
            </a:r>
            <a:r>
              <a:rPr lang="en-US" altLang="ko-KR" sz="1400" dirty="0">
                <a:solidFill>
                  <a:schemeClr val="accent6"/>
                </a:solidFill>
              </a:rPr>
              <a:t>(/)</a:t>
            </a:r>
            <a:r>
              <a:rPr lang="ko-KR" altLang="en-US" sz="1400" dirty="0">
                <a:solidFill>
                  <a:schemeClr val="accent6"/>
                </a:solidFill>
              </a:rPr>
              <a:t>로 분리하고</a:t>
            </a:r>
            <a:r>
              <a:rPr lang="en-US" altLang="ko-KR" sz="1400" dirty="0">
                <a:solidFill>
                  <a:schemeClr val="accent6"/>
                </a:solidFill>
              </a:rPr>
              <a:t>, 1g</a:t>
            </a:r>
            <a:r>
              <a:rPr lang="ko-KR" altLang="en-US" sz="1400" dirty="0">
                <a:solidFill>
                  <a:schemeClr val="accent6"/>
                </a:solidFill>
              </a:rPr>
              <a:t>당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</a:t>
            </a:r>
            <a:r>
              <a:rPr lang="en-US" altLang="ko-KR" sz="1400" dirty="0">
                <a:solidFill>
                  <a:schemeClr val="accent6"/>
                </a:solidFill>
              </a:rPr>
              <a:t>(mg)</a:t>
            </a:r>
            <a:r>
              <a:rPr lang="ko-KR" altLang="en-US" sz="1400" dirty="0">
                <a:solidFill>
                  <a:schemeClr val="accent6"/>
                </a:solidFill>
              </a:rPr>
              <a:t>을 정수부분만 추출하고 </a:t>
            </a:r>
            <a:r>
              <a:rPr lang="en-US" altLang="ko-KR" sz="1400" dirty="0">
                <a:solidFill>
                  <a:schemeClr val="accent6"/>
                </a:solidFill>
              </a:rPr>
              <a:t>10</a:t>
            </a:r>
            <a:r>
              <a:rPr lang="ko-KR" altLang="en-US" sz="1400" dirty="0">
                <a:solidFill>
                  <a:schemeClr val="accent6"/>
                </a:solidFill>
              </a:rPr>
              <a:t>을 곱함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6"/>
                </a:solidFill>
              </a:rPr>
              <a:t>10g </a:t>
            </a:r>
            <a:r>
              <a:rPr lang="ko-KR" altLang="en-US" sz="1400" dirty="0">
                <a:solidFill>
                  <a:schemeClr val="accent6"/>
                </a:solidFill>
              </a:rPr>
              <a:t>당</a:t>
            </a:r>
            <a:r>
              <a:rPr lang="en-US" altLang="ko-KR" sz="1400" dirty="0">
                <a:solidFill>
                  <a:schemeClr val="accent6"/>
                </a:solidFill>
              </a:rPr>
              <a:t>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함량과 </a:t>
            </a:r>
            <a:r>
              <a:rPr lang="en-US" altLang="ko-KR" sz="1400" dirty="0">
                <a:solidFill>
                  <a:schemeClr val="accent6"/>
                </a:solidFill>
              </a:rPr>
              <a:t>10g </a:t>
            </a:r>
            <a:r>
              <a:rPr lang="ko-KR" altLang="en-US" sz="1400" dirty="0">
                <a:solidFill>
                  <a:schemeClr val="accent6"/>
                </a:solidFill>
              </a:rPr>
              <a:t>당 가격 정보 추출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633067-2CA9-4A91-A23C-FBCE92659A98}"/>
              </a:ext>
            </a:extLst>
          </p:cNvPr>
          <p:cNvSpPr/>
          <p:nvPr/>
        </p:nvSpPr>
        <p:spPr>
          <a:xfrm>
            <a:off x="875539" y="5777544"/>
            <a:ext cx="5171954" cy="809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홍삼농축액 함량만 추출해 새로운 컬럼으로 생성함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추후 홍삼농축액 </a:t>
            </a:r>
            <a:r>
              <a:rPr lang="en-US" altLang="ko-KR" sz="1400" dirty="0">
                <a:solidFill>
                  <a:schemeClr val="accent6"/>
                </a:solidFill>
              </a:rPr>
              <a:t>100%</a:t>
            </a:r>
            <a:r>
              <a:rPr lang="ko-KR" altLang="en-US" sz="1400" dirty="0">
                <a:solidFill>
                  <a:schemeClr val="accent6"/>
                </a:solidFill>
              </a:rPr>
              <a:t>인 제품만 비교하기 위한 사전 작업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C553DA-33CF-4C7C-B071-9B75565E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3" t="31683" r="13750" b="42989"/>
          <a:stretch/>
        </p:blipFill>
        <p:spPr>
          <a:xfrm>
            <a:off x="6624195" y="1080392"/>
            <a:ext cx="5219457" cy="112727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1CA0BA9-8519-4220-B3F6-ED769964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t="65865" r="14471" b="18678"/>
          <a:stretch/>
        </p:blipFill>
        <p:spPr>
          <a:xfrm>
            <a:off x="6570862" y="3267333"/>
            <a:ext cx="5272790" cy="70785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1BF3BC9-A1EB-4A38-A3A7-6FB0F25A7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8" t="29306" r="14562" b="6299"/>
          <a:stretch/>
        </p:blipFill>
        <p:spPr>
          <a:xfrm>
            <a:off x="906861" y="1080456"/>
            <a:ext cx="5142957" cy="185990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8D0C1D8-5AD1-4207-A919-A30EB88B0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1" t="25603" r="14338" b="44706"/>
          <a:stretch/>
        </p:blipFill>
        <p:spPr>
          <a:xfrm>
            <a:off x="829403" y="4423521"/>
            <a:ext cx="5266597" cy="1354023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D07285D3-74ED-423D-BC35-1AC58F521C3B}"/>
              </a:ext>
            </a:extLst>
          </p:cNvPr>
          <p:cNvSpPr/>
          <p:nvPr/>
        </p:nvSpPr>
        <p:spPr>
          <a:xfrm>
            <a:off x="379256" y="4429808"/>
            <a:ext cx="474861" cy="4748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0B1B155-0E07-4ACF-9639-48DA1E0FBA0D}"/>
              </a:ext>
            </a:extLst>
          </p:cNvPr>
          <p:cNvSpPr/>
          <p:nvPr/>
        </p:nvSpPr>
        <p:spPr>
          <a:xfrm>
            <a:off x="6151032" y="1080456"/>
            <a:ext cx="474861" cy="4748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FADE176-F84A-465B-800F-DB131930148D}"/>
              </a:ext>
            </a:extLst>
          </p:cNvPr>
          <p:cNvSpPr/>
          <p:nvPr/>
        </p:nvSpPr>
        <p:spPr>
          <a:xfrm>
            <a:off x="6624195" y="2224764"/>
            <a:ext cx="5187544" cy="819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1mg</a:t>
            </a:r>
            <a:r>
              <a:rPr lang="ko-KR" altLang="en-US" sz="1400" dirty="0">
                <a:solidFill>
                  <a:schemeClr val="accent6"/>
                </a:solidFill>
              </a:rPr>
              <a:t>당 가격 계산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r>
              <a:rPr lang="en-US" altLang="ko-KR" sz="1400" dirty="0">
                <a:solidFill>
                  <a:schemeClr val="accent6"/>
                </a:solidFill>
              </a:rPr>
              <a:t>:10g </a:t>
            </a:r>
            <a:r>
              <a:rPr lang="ko-KR" altLang="en-US" sz="1400" dirty="0">
                <a:solidFill>
                  <a:schemeClr val="accent6"/>
                </a:solidFill>
              </a:rPr>
              <a:t>당 가격 </a:t>
            </a:r>
            <a:r>
              <a:rPr lang="en-US" altLang="ko-KR" sz="1400" dirty="0">
                <a:solidFill>
                  <a:schemeClr val="accent6"/>
                </a:solidFill>
              </a:rPr>
              <a:t>/ 10g</a:t>
            </a:r>
            <a:r>
              <a:rPr lang="ko-KR" altLang="en-US" sz="1400" dirty="0">
                <a:solidFill>
                  <a:schemeClr val="accent6"/>
                </a:solidFill>
              </a:rPr>
              <a:t>당 </a:t>
            </a: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함량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D0D1CF-ABE1-4639-BA8A-E75A2B9C516D}"/>
              </a:ext>
            </a:extLst>
          </p:cNvPr>
          <p:cNvSpPr/>
          <p:nvPr/>
        </p:nvSpPr>
        <p:spPr>
          <a:xfrm>
            <a:off x="6592283" y="3997352"/>
            <a:ext cx="5219456" cy="1024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6"/>
                </a:solidFill>
              </a:rPr>
              <a:t>조건 </a:t>
            </a:r>
            <a:r>
              <a:rPr lang="en-US" altLang="ko-KR" sz="1400" dirty="0">
                <a:solidFill>
                  <a:schemeClr val="accent6"/>
                </a:solidFill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</a:rPr>
              <a:t>홍삼 농축액이 </a:t>
            </a:r>
            <a:r>
              <a:rPr lang="en-US" altLang="ko-KR" sz="1400" dirty="0">
                <a:solidFill>
                  <a:schemeClr val="accent6"/>
                </a:solidFill>
              </a:rPr>
              <a:t>100%</a:t>
            </a:r>
            <a:r>
              <a:rPr lang="ko-KR" altLang="en-US" sz="1400" dirty="0">
                <a:solidFill>
                  <a:schemeClr val="accent6"/>
                </a:solidFill>
              </a:rPr>
              <a:t>인 제품 리스트만 필터링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6"/>
                </a:solidFill>
              </a:rPr>
              <a:t>진세노사이드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1mg</a:t>
            </a:r>
            <a:r>
              <a:rPr lang="ko-KR" altLang="en-US" sz="1400" dirty="0">
                <a:solidFill>
                  <a:schemeClr val="accent6"/>
                </a:solidFill>
              </a:rPr>
              <a:t>당 가격을 오름차순으로 정리</a:t>
            </a:r>
            <a:endParaRPr lang="en-US" altLang="ko-KR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6173-98E6-44AB-91E1-8F8DE565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분석 및 검증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0042E9-A9C0-4784-9F12-4536D2FE4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798FB-1A57-42C7-9566-412DEEAE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0" t="29444" r="14452" b="12500"/>
          <a:stretch/>
        </p:blipFill>
        <p:spPr>
          <a:xfrm>
            <a:off x="140632" y="1837577"/>
            <a:ext cx="5424569" cy="3081616"/>
          </a:xfrm>
          <a:prstGeom prst="rect">
            <a:avLst/>
          </a:prstGeom>
        </p:spPr>
      </p:pic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619C6B6E-2CFB-4917-94E5-57C2CC77FA50}"/>
              </a:ext>
            </a:extLst>
          </p:cNvPr>
          <p:cNvSpPr txBox="1">
            <a:spLocks/>
          </p:cNvSpPr>
          <p:nvPr/>
        </p:nvSpPr>
        <p:spPr>
          <a:xfrm>
            <a:off x="1216397" y="1405577"/>
            <a:ext cx="3002400" cy="43200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총 </a:t>
            </a:r>
            <a:r>
              <a:rPr lang="en-US" altLang="ko-KR" dirty="0"/>
              <a:t>78</a:t>
            </a:r>
            <a:r>
              <a:rPr lang="ko-KR" altLang="en-US" dirty="0"/>
              <a:t>개의 제품 리스트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318B881-DCE8-4627-87E6-7433B95E45C9}"/>
              </a:ext>
            </a:extLst>
          </p:cNvPr>
          <p:cNvSpPr/>
          <p:nvPr/>
        </p:nvSpPr>
        <p:spPr>
          <a:xfrm rot="20597735">
            <a:off x="5551376" y="1985006"/>
            <a:ext cx="1089249" cy="432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순위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E904BC1-1B84-421E-83A3-9808689F7C76}"/>
              </a:ext>
            </a:extLst>
          </p:cNvPr>
          <p:cNvSpPr txBox="1">
            <a:spLocks/>
          </p:cNvSpPr>
          <p:nvPr/>
        </p:nvSpPr>
        <p:spPr>
          <a:xfrm>
            <a:off x="6729690" y="1172495"/>
            <a:ext cx="5042309" cy="1149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진세노</a:t>
            </a:r>
            <a:r>
              <a:rPr lang="ko-KR" altLang="en-US" sz="1600" dirty="0"/>
              <a:t> </a:t>
            </a:r>
            <a:r>
              <a:rPr lang="en-US" altLang="ko-KR" sz="1600" dirty="0"/>
              <a:t>1mg</a:t>
            </a:r>
            <a:r>
              <a:rPr lang="ko-KR" altLang="en-US" sz="1600" dirty="0"/>
              <a:t>당 가격이 다른 제품에 비해 현저히 낮아 제품 조사 결과 </a:t>
            </a:r>
            <a:r>
              <a:rPr lang="ko-KR" altLang="en-US" sz="1600" dirty="0" err="1"/>
              <a:t>다나와</a:t>
            </a:r>
            <a:r>
              <a:rPr lang="ko-KR" altLang="en-US" sz="1600" dirty="0"/>
              <a:t> 사이트에서 </a:t>
            </a:r>
            <a:r>
              <a:rPr lang="ko-KR" altLang="en-US" sz="1600" dirty="0" err="1"/>
              <a:t>진세노함량</a:t>
            </a:r>
            <a:r>
              <a:rPr lang="ko-KR" altLang="en-US" sz="1600" dirty="0"/>
              <a:t> 기재에 문제가 있어 제외</a:t>
            </a:r>
            <a:endParaRPr lang="en-US" altLang="ko-KR" sz="1600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F158D8DC-434F-4099-BFC0-EB462E4A25DB}"/>
              </a:ext>
            </a:extLst>
          </p:cNvPr>
          <p:cNvSpPr txBox="1">
            <a:spLocks/>
          </p:cNvSpPr>
          <p:nvPr/>
        </p:nvSpPr>
        <p:spPr>
          <a:xfrm>
            <a:off x="6729690" y="2490307"/>
            <a:ext cx="5042309" cy="198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pc="-100" dirty="0" err="1"/>
              <a:t>약사신협</a:t>
            </a:r>
            <a:r>
              <a:rPr lang="ko-KR" altLang="en-US" sz="1600" b="1" spc="-100" dirty="0"/>
              <a:t> 프리미엄 </a:t>
            </a:r>
            <a:r>
              <a:rPr lang="ko-KR" altLang="en-US" sz="1600" b="1" spc="-100" dirty="0" err="1"/>
              <a:t>홍삼정</a:t>
            </a:r>
            <a:r>
              <a:rPr lang="ko-KR" altLang="en-US" sz="1600" b="1" spc="-100" dirty="0"/>
              <a:t> 천명 플러스 </a:t>
            </a:r>
            <a:r>
              <a:rPr lang="en-US" altLang="ko-KR" sz="1600" b="1" spc="-100" dirty="0"/>
              <a:t>240g</a:t>
            </a:r>
          </a:p>
          <a:p>
            <a:r>
              <a:rPr lang="ko-KR" altLang="en-US" sz="1600" dirty="0" err="1"/>
              <a:t>약사신협</a:t>
            </a:r>
            <a:r>
              <a:rPr lang="ko-KR" altLang="en-US" sz="1600" dirty="0"/>
              <a:t> 제품이 뽐뿌 등 커뮤니티에서 가성비 좋은 홍삼 제품으로 평판이 나 있었는데</a:t>
            </a:r>
            <a:r>
              <a:rPr lang="en-US" altLang="ko-KR" sz="1600" dirty="0"/>
              <a:t>, </a:t>
            </a:r>
            <a:r>
              <a:rPr lang="ko-KR" altLang="en-US" sz="1600" dirty="0"/>
              <a:t>분석이 잘 된 것으로 보임</a:t>
            </a:r>
            <a:endParaRPr lang="en-US" altLang="ko-KR" sz="1600" dirty="0"/>
          </a:p>
          <a:p>
            <a:r>
              <a:rPr lang="ko-KR" altLang="en-US" sz="1600" dirty="0"/>
              <a:t>다만</a:t>
            </a:r>
            <a:r>
              <a:rPr lang="en-US" altLang="ko-KR" sz="1600" dirty="0"/>
              <a:t>, </a:t>
            </a:r>
            <a:r>
              <a:rPr lang="ko-KR" altLang="en-US" sz="1600" dirty="0"/>
              <a:t>상세 페이지로 볼 때 가격 정보가 달라져 이는 </a:t>
            </a:r>
            <a:r>
              <a:rPr lang="ko-KR" altLang="en-US" sz="1600" dirty="0" err="1"/>
              <a:t>다나와</a:t>
            </a:r>
            <a:r>
              <a:rPr lang="ko-KR" altLang="en-US" sz="1600" dirty="0"/>
              <a:t> 사이트에서 제공하는 정보의 불완전성으로 인해 분석에 한계가 있음</a:t>
            </a:r>
            <a:endParaRPr lang="en-US" altLang="ko-KR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EF181E-848C-4252-9364-01C656AE1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6" t="8497" r="27279" b="4706"/>
          <a:stretch/>
        </p:blipFill>
        <p:spPr>
          <a:xfrm>
            <a:off x="7046259" y="4536142"/>
            <a:ext cx="2474584" cy="18441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865360-F595-4BFC-A92C-DECDA7D941E1}"/>
              </a:ext>
            </a:extLst>
          </p:cNvPr>
          <p:cNvSpPr/>
          <p:nvPr/>
        </p:nvSpPr>
        <p:spPr>
          <a:xfrm rot="647855">
            <a:off x="5559657" y="2534784"/>
            <a:ext cx="1089249" cy="4320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순위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F032A955-8616-4374-AA01-C8F765966C08}"/>
              </a:ext>
            </a:extLst>
          </p:cNvPr>
          <p:cNvSpPr txBox="1">
            <a:spLocks/>
          </p:cNvSpPr>
          <p:nvPr/>
        </p:nvSpPr>
        <p:spPr>
          <a:xfrm>
            <a:off x="553391" y="6380275"/>
            <a:ext cx="10223465" cy="32843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코드 소스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https://github.com/Rachelpace/Pythonproject</a:t>
            </a:r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141758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A64F4-0760-4B98-AE4D-9FE4C8FC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 해결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8E3FE7-A064-4DC7-B48F-27DE0B359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9</a:t>
            </a:fld>
            <a:endParaRPr lang="ko-KR" altLang="en-US" noProof="0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F87DFAE-321D-4F1D-962D-6D0AF88600B6}"/>
              </a:ext>
            </a:extLst>
          </p:cNvPr>
          <p:cNvSpPr/>
          <p:nvPr/>
        </p:nvSpPr>
        <p:spPr>
          <a:xfrm>
            <a:off x="647700" y="1223831"/>
            <a:ext cx="3359305" cy="56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err="1">
                <a:latin typeface="맑은고딕"/>
              </a:rPr>
              <a:t>크롤링</a:t>
            </a:r>
            <a:r>
              <a:rPr lang="ko-KR" altLang="en-US" b="1" dirty="0">
                <a:latin typeface="맑은고딕"/>
              </a:rPr>
              <a:t> 단계</a:t>
            </a:r>
            <a:endParaRPr lang="en-US" b="1" dirty="0">
              <a:latin typeface="맑은고딕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C760C49-CF38-452C-B711-5AA03240ADF1}"/>
              </a:ext>
            </a:extLst>
          </p:cNvPr>
          <p:cNvSpPr/>
          <p:nvPr/>
        </p:nvSpPr>
        <p:spPr>
          <a:xfrm>
            <a:off x="4416354" y="1223831"/>
            <a:ext cx="3359305" cy="56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데이터 가공 단계</a:t>
            </a:r>
            <a:endParaRPr lang="en-US" b="1" dirty="0">
              <a:latin typeface="맑은고딕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A2B807B-E180-47BE-9904-D3938B7B6C0D}"/>
              </a:ext>
            </a:extLst>
          </p:cNvPr>
          <p:cNvSpPr/>
          <p:nvPr/>
        </p:nvSpPr>
        <p:spPr>
          <a:xfrm>
            <a:off x="8184995" y="1223831"/>
            <a:ext cx="3359305" cy="5687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맑은고딕"/>
              </a:rPr>
              <a:t>데이터 분석 단계</a:t>
            </a:r>
            <a:endParaRPr lang="en-US" b="1" dirty="0">
              <a:latin typeface="맑은고딕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76792FF-F40E-4B0B-B6A6-35B901DE02ED}"/>
              </a:ext>
            </a:extLst>
          </p:cNvPr>
          <p:cNvSpPr txBox="1">
            <a:spLocks/>
          </p:cNvSpPr>
          <p:nvPr/>
        </p:nvSpPr>
        <p:spPr>
          <a:xfrm>
            <a:off x="647700" y="2984739"/>
            <a:ext cx="3358800" cy="208085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페이지당 제품 리스트 </a:t>
            </a:r>
            <a:r>
              <a:rPr lang="en-US" altLang="ko-KR" sz="1400" dirty="0"/>
              <a:t>40</a:t>
            </a:r>
            <a:r>
              <a:rPr lang="ko-KR" altLang="en-US" sz="1400" dirty="0"/>
              <a:t>건을 추출해야 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리스트의 제목으로 쓰인 클래스명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prod_item</a:t>
            </a:r>
            <a:r>
              <a:rPr lang="en-US" altLang="ko-KR" sz="1400" dirty="0"/>
              <a:t> product-pot)</a:t>
            </a:r>
            <a:r>
              <a:rPr lang="ko-KR" altLang="en-US" sz="1400" dirty="0"/>
              <a:t>이 일부 중복됨</a:t>
            </a:r>
            <a:endParaRPr lang="en-US" altLang="ko-KR" sz="1400" dirty="0"/>
          </a:p>
          <a:p>
            <a:r>
              <a:rPr lang="en-US" altLang="ko-KR" sz="1400" dirty="0"/>
              <a:t>Id</a:t>
            </a:r>
            <a:r>
              <a:rPr lang="ko-KR" altLang="en-US" sz="1400" dirty="0"/>
              <a:t>명으로도 항목명이 걸러지지 않는 문제점 봉착</a:t>
            </a:r>
            <a:endParaRPr lang="en-US" altLang="ko-KR" sz="1400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E24620D5-988F-4A00-B31E-9522559190B8}"/>
              </a:ext>
            </a:extLst>
          </p:cNvPr>
          <p:cNvSpPr txBox="1">
            <a:spLocks/>
          </p:cNvSpPr>
          <p:nvPr/>
        </p:nvSpPr>
        <p:spPr>
          <a:xfrm>
            <a:off x="4416354" y="2984603"/>
            <a:ext cx="3359305" cy="208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10g</a:t>
            </a:r>
            <a:r>
              <a:rPr lang="ko-KR" altLang="en-US" sz="1400" dirty="0"/>
              <a:t>당 단가는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구문으로 간편히 추출했으나</a:t>
            </a:r>
            <a:r>
              <a:rPr lang="en-US" altLang="ko-KR" sz="1400" dirty="0"/>
              <a:t>, 1g</a:t>
            </a:r>
            <a:r>
              <a:rPr lang="ko-KR" altLang="en-US" sz="1400" dirty="0"/>
              <a:t>당 </a:t>
            </a:r>
            <a:r>
              <a:rPr lang="ko-KR" altLang="en-US" sz="1400" dirty="0" err="1"/>
              <a:t>진세노사이드</a:t>
            </a:r>
            <a:r>
              <a:rPr lang="ko-KR" altLang="en-US" sz="1400" dirty="0"/>
              <a:t> 함량은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구문을 이중으로 사용해서 추출해야 함</a:t>
            </a:r>
            <a:br>
              <a:rPr lang="en-US" altLang="ko-KR" sz="1400" dirty="0"/>
            </a:br>
            <a:r>
              <a:rPr lang="en-US" altLang="ko-KR" sz="1400" dirty="0"/>
              <a:t>-For</a:t>
            </a:r>
            <a:r>
              <a:rPr lang="ko-KR" altLang="en-US" sz="1400" dirty="0"/>
              <a:t>구문 추출 후 </a:t>
            </a:r>
            <a:r>
              <a:rPr lang="en-US" altLang="ko-KR" sz="1400" dirty="0"/>
              <a:t>append</a:t>
            </a:r>
            <a:r>
              <a:rPr lang="ko-KR" altLang="en-US" sz="1400" dirty="0"/>
              <a:t>로 리스트에 추가 </a:t>
            </a:r>
            <a:endParaRPr lang="en-US" altLang="ko-KR" sz="1400" dirty="0"/>
          </a:p>
          <a:p>
            <a:r>
              <a:rPr lang="ko-KR" altLang="en-US" sz="1400" dirty="0"/>
              <a:t>리스트 간 나누기 연산자는 지원하지 않음</a:t>
            </a:r>
            <a:endParaRPr lang="en-US" altLang="ko-KR" sz="140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9198C4F0-5AE3-4218-9BBE-14682EA1F887}"/>
              </a:ext>
            </a:extLst>
          </p:cNvPr>
          <p:cNvSpPr txBox="1">
            <a:spLocks/>
          </p:cNvSpPr>
          <p:nvPr/>
        </p:nvSpPr>
        <p:spPr>
          <a:xfrm>
            <a:off x="8184995" y="2984603"/>
            <a:ext cx="3358800" cy="208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홍삼 농축액 </a:t>
            </a:r>
            <a:r>
              <a:rPr lang="ko-KR" altLang="en-US" sz="1400" dirty="0" err="1"/>
              <a:t>비율값을</a:t>
            </a:r>
            <a:r>
              <a:rPr lang="ko-KR" altLang="en-US" sz="1400" dirty="0"/>
              <a:t> 추출하여 새 컬럼으로 생성하였으나</a:t>
            </a:r>
            <a:r>
              <a:rPr lang="en-US" altLang="ko-KR" sz="1400" dirty="0"/>
              <a:t>, </a:t>
            </a:r>
            <a:r>
              <a:rPr lang="ko-KR" altLang="en-US" sz="1400" dirty="0"/>
              <a:t>홍삼 농축액 정보가 없는 제품에도 비율이 입력되는 오류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9E348F-4E3E-4C34-A72A-0B2A60B3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8" t="46667" r="50000" b="33725"/>
          <a:stretch/>
        </p:blipFill>
        <p:spPr>
          <a:xfrm>
            <a:off x="815789" y="1931789"/>
            <a:ext cx="2788023" cy="8935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C49BA4-22CC-423A-A839-F7B308085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4" t="21307" r="13971" b="5360"/>
          <a:stretch/>
        </p:blipFill>
        <p:spPr>
          <a:xfrm>
            <a:off x="5035202" y="1792543"/>
            <a:ext cx="2121596" cy="1241101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6E658797-E1EA-4195-B38D-75F3BC4E56C9}"/>
              </a:ext>
            </a:extLst>
          </p:cNvPr>
          <p:cNvSpPr txBox="1">
            <a:spLocks/>
          </p:cNvSpPr>
          <p:nvPr/>
        </p:nvSpPr>
        <p:spPr>
          <a:xfrm>
            <a:off x="647700" y="5154841"/>
            <a:ext cx="3358800" cy="112058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구글링을 통해 </a:t>
            </a:r>
            <a:r>
              <a:rPr lang="en-US" altLang="ko-KR" sz="1400" dirty="0"/>
              <a:t>“Id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productItem</a:t>
            </a:r>
            <a:r>
              <a:rPr lang="ko-KR" altLang="en-US" sz="1400" dirty="0"/>
              <a:t>으로 시작하는</a:t>
            </a:r>
            <a:r>
              <a:rPr lang="en-US" altLang="ko-KR" sz="1400" dirty="0"/>
              <a:t>”</a:t>
            </a:r>
            <a:r>
              <a:rPr lang="ko-KR" altLang="en-US" sz="1400" dirty="0"/>
              <a:t> 리스트를 추출하는 코드를 작성하여 해결함</a:t>
            </a:r>
            <a:br>
              <a:rPr lang="en-US" altLang="ko-KR" sz="1400" dirty="0"/>
            </a:br>
            <a:r>
              <a:rPr lang="en-US" altLang="ko-KR" sz="1400" dirty="0"/>
              <a:t>(li[id^=‘</a:t>
            </a:r>
            <a:r>
              <a:rPr lang="en-US" altLang="ko-KR" sz="1400" dirty="0" err="1"/>
              <a:t>productItem</a:t>
            </a:r>
            <a:r>
              <a:rPr lang="en-US" altLang="ko-KR" sz="1400" dirty="0"/>
              <a:t>’])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02E3DD09-B40C-40F4-9191-3EBE80C9E6F4}"/>
              </a:ext>
            </a:extLst>
          </p:cNvPr>
          <p:cNvSpPr txBox="1">
            <a:spLocks/>
          </p:cNvSpPr>
          <p:nvPr/>
        </p:nvSpPr>
        <p:spPr>
          <a:xfrm>
            <a:off x="4416354" y="5154706"/>
            <a:ext cx="3359305" cy="112058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rtl="0">
              <a:defRPr lang="ko-kr"/>
            </a:defPPr>
            <a:lvl1pPr indent="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42925" indent="-276225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96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763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343025" indent="-266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ko-KR" dirty="0"/>
              <a:t>10g</a:t>
            </a:r>
            <a:r>
              <a:rPr lang="ko-KR" altLang="en-US" dirty="0"/>
              <a:t>당 단가와 </a:t>
            </a:r>
            <a:r>
              <a:rPr lang="en-US" altLang="ko-KR" dirty="0"/>
              <a:t>10g</a:t>
            </a:r>
            <a:r>
              <a:rPr lang="ko-KR" altLang="en-US" dirty="0"/>
              <a:t>당 </a:t>
            </a:r>
            <a:r>
              <a:rPr lang="ko-KR" altLang="en-US" dirty="0" err="1"/>
              <a:t>진세노사이드</a:t>
            </a:r>
            <a:r>
              <a:rPr lang="ko-KR" altLang="en-US" dirty="0"/>
              <a:t> 함량을 새로운 컬럼으로 생성하여 새 파일로 저장한 뒤</a:t>
            </a:r>
            <a:r>
              <a:rPr lang="en-US" altLang="ko-KR" dirty="0"/>
              <a:t>, </a:t>
            </a:r>
            <a:r>
              <a:rPr lang="ko-KR" altLang="en-US" dirty="0"/>
              <a:t>새 엑셀파일로 나눗셈을 한 새로운 컬럼을 생성함</a:t>
            </a:r>
            <a:endParaRPr lang="en-US" altLang="ko-KR" dirty="0"/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30F770C8-A0FD-4058-B897-5E15EE76CE40}"/>
              </a:ext>
            </a:extLst>
          </p:cNvPr>
          <p:cNvSpPr txBox="1">
            <a:spLocks/>
          </p:cNvSpPr>
          <p:nvPr/>
        </p:nvSpPr>
        <p:spPr>
          <a:xfrm>
            <a:off x="8184995" y="5154706"/>
            <a:ext cx="3358800" cy="112058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For</a:t>
            </a:r>
            <a:r>
              <a:rPr lang="ko-KR" altLang="en-US" sz="1400" dirty="0"/>
              <a:t>구문 앞에 기본값을 </a:t>
            </a:r>
            <a:br>
              <a:rPr lang="en-US" altLang="ko-KR" sz="1400" dirty="0"/>
            </a:br>
            <a:r>
              <a:rPr lang="en-US" altLang="ko-KR" sz="1400" dirty="0"/>
              <a:t>None</a:t>
            </a:r>
            <a:r>
              <a:rPr lang="ko-KR" altLang="en-US" sz="1400" dirty="0"/>
              <a:t>으로 설정한 뒤 </a:t>
            </a:r>
            <a:r>
              <a:rPr lang="en-US" altLang="ko-KR" sz="1400" dirty="0"/>
              <a:t>for </a:t>
            </a:r>
            <a:r>
              <a:rPr lang="ko-KR" altLang="en-US" sz="1400" dirty="0"/>
              <a:t>구문 실행 </a:t>
            </a:r>
            <a:endParaRPr lang="en-US" altLang="ko-KR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A65DC5-A282-4372-91F9-54DE7570C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5" t="45752" r="33796" b="24444"/>
          <a:stretch/>
        </p:blipFill>
        <p:spPr>
          <a:xfrm>
            <a:off x="8148145" y="1888352"/>
            <a:ext cx="3314630" cy="1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8751</TotalTime>
  <Words>1004</Words>
  <Application>Microsoft Office PowerPoint</Application>
  <PresentationFormat>와이드스크린</PresentationFormat>
  <Paragraphs>156</Paragraphs>
  <Slides>15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Lato Black</vt:lpstr>
      <vt:lpstr>맑은 고딕</vt:lpstr>
      <vt:lpstr>맑은고딕</vt:lpstr>
      <vt:lpstr>Arial</vt:lpstr>
      <vt:lpstr>Calibri Light</vt:lpstr>
      <vt:lpstr>Rockwell</vt:lpstr>
      <vt:lpstr>Times New Roman</vt:lpstr>
      <vt:lpstr>Office 테마</vt:lpstr>
      <vt:lpstr>코딩 프로젝트 포트폴리오</vt:lpstr>
      <vt:lpstr>#1. 홍삼 프로젝트</vt:lpstr>
      <vt:lpstr>왜 이 프로젝트를 시작했나?</vt:lpstr>
      <vt:lpstr>프로젝트 Flow</vt:lpstr>
      <vt:lpstr>활용</vt:lpstr>
      <vt:lpstr>1. 다나와 웹크롤링 &amp; 데이터 추출 및 저장</vt:lpstr>
      <vt:lpstr>2. 데이터 정제, 가공</vt:lpstr>
      <vt:lpstr>3. 데이터 분석 및 검증</vt:lpstr>
      <vt:lpstr>오류 해결 과정</vt:lpstr>
      <vt:lpstr>프로젝트를 통해 깨달은 점…</vt:lpstr>
      <vt:lpstr>#2. 화장품 프로젝트</vt:lpstr>
      <vt:lpstr>Logic Flow</vt:lpstr>
      <vt:lpstr>코드 실행 결과</vt:lpstr>
      <vt:lpstr>한계 및 개선사항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 제목</dc:title>
  <dc:creator>Chad Gutierrez</dc:creator>
  <cp:lastModifiedBy>Chad Gutierrez</cp:lastModifiedBy>
  <cp:revision>172</cp:revision>
  <dcterms:created xsi:type="dcterms:W3CDTF">2021-02-10T02:40:59Z</dcterms:created>
  <dcterms:modified xsi:type="dcterms:W3CDTF">2021-02-16T05:55:20Z</dcterms:modified>
</cp:coreProperties>
</file>